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95" r:id="rId4"/>
    <p:sldId id="261" r:id="rId5"/>
    <p:sldId id="307" r:id="rId6"/>
    <p:sldId id="308" r:id="rId7"/>
    <p:sldId id="309" r:id="rId8"/>
    <p:sldId id="288" r:id="rId9"/>
    <p:sldId id="312" r:id="rId10"/>
    <p:sldId id="310" r:id="rId11"/>
    <p:sldId id="286" r:id="rId12"/>
    <p:sldId id="313" r:id="rId13"/>
    <p:sldId id="314" r:id="rId14"/>
    <p:sldId id="296" r:id="rId15"/>
    <p:sldId id="263" r:id="rId16"/>
    <p:sldId id="264" r:id="rId17"/>
    <p:sldId id="265" r:id="rId18"/>
    <p:sldId id="267" r:id="rId19"/>
    <p:sldId id="297" r:id="rId20"/>
    <p:sldId id="269" r:id="rId21"/>
    <p:sldId id="352" r:id="rId22"/>
    <p:sldId id="353" r:id="rId23"/>
    <p:sldId id="334" r:id="rId24"/>
    <p:sldId id="336" r:id="rId25"/>
    <p:sldId id="294" r:id="rId26"/>
    <p:sldId id="293" r:id="rId27"/>
    <p:sldId id="298" r:id="rId28"/>
    <p:sldId id="358" r:id="rId29"/>
    <p:sldId id="323" r:id="rId30"/>
    <p:sldId id="324" r:id="rId31"/>
    <p:sldId id="359" r:id="rId32"/>
    <p:sldId id="325" r:id="rId33"/>
    <p:sldId id="299" r:id="rId34"/>
    <p:sldId id="326" r:id="rId35"/>
    <p:sldId id="303" r:id="rId36"/>
    <p:sldId id="304" r:id="rId37"/>
    <p:sldId id="305" r:id="rId38"/>
    <p:sldId id="290" r:id="rId39"/>
    <p:sldId id="292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4" r:id="rId56"/>
    <p:sldId id="355" r:id="rId57"/>
    <p:sldId id="356" r:id="rId58"/>
    <p:sldId id="35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4"/>
    <p:restoredTop sz="86392"/>
  </p:normalViewPr>
  <p:slideViewPr>
    <p:cSldViewPr snapToGrid="0" snapToObjects="1">
      <p:cViewPr>
        <p:scale>
          <a:sx n="100" d="100"/>
          <a:sy n="100" d="100"/>
        </p:scale>
        <p:origin x="24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B7089-F241-F540-AB61-A12DBAEDCA1B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D6C4C-74CA-2D42-B5BF-6998669DF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6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4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71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2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44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4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37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50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1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4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6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2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2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3F69-1E22-3145-BF25-6AE12BDA7446}" type="datetimeFigureOut">
              <a:rPr lang="en-US" smtClean="0"/>
              <a:t>8/14/23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8" Type="http://schemas.openxmlformats.org/officeDocument/2006/relationships/image" Target="../media/image7.png"/><Relationship Id="rId9" Type="http://schemas.openxmlformats.org/officeDocument/2006/relationships/image" Target="../media/image11.png"/><Relationship Id="rId10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81.png"/><Relationship Id="rId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7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70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70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0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Relationship Id="rId4" Type="http://schemas.openxmlformats.org/officeDocument/2006/relationships/image" Target="../media/image1050.png"/><Relationship Id="rId5" Type="http://schemas.openxmlformats.org/officeDocument/2006/relationships/image" Target="../media/image1060.png"/><Relationship Id="rId6" Type="http://schemas.openxmlformats.org/officeDocument/2006/relationships/image" Target="../media/image1070.png"/><Relationship Id="rId7" Type="http://schemas.openxmlformats.org/officeDocument/2006/relationships/image" Target="../media/image1080.png"/><Relationship Id="rId8" Type="http://schemas.openxmlformats.org/officeDocument/2006/relationships/image" Target="../media/image1090.png"/><Relationship Id="rId9" Type="http://schemas.openxmlformats.org/officeDocument/2006/relationships/image" Target="../media/image1.png"/><Relationship Id="rId10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460.png"/><Relationship Id="rId5" Type="http://schemas.openxmlformats.org/officeDocument/2006/relationships/image" Target="../media/image470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6" Type="http://schemas.openxmlformats.org/officeDocument/2006/relationships/image" Target="../media/image52.png"/><Relationship Id="rId17" Type="http://schemas.openxmlformats.org/officeDocument/2006/relationships/image" Target="../media/image600.png"/><Relationship Id="rId10" Type="http://schemas.openxmlformats.org/officeDocument/2006/relationships/image" Target="../media/image590.png"/><Relationship Id="rId11" Type="http://schemas.openxmlformats.org/officeDocument/2006/relationships/image" Target="../media/image540.png"/><Relationship Id="rId9" Type="http://schemas.openxmlformats.org/officeDocument/2006/relationships/image" Target="../media/image580.png"/><Relationship Id="rId12" Type="http://schemas.openxmlformats.org/officeDocument/2006/relationships/image" Target="../media/image550.png"/><Relationship Id="rId13" Type="http://schemas.openxmlformats.org/officeDocument/2006/relationships/image" Target="../media/image560.png"/><Relationship Id="rId14" Type="http://schemas.openxmlformats.org/officeDocument/2006/relationships/image" Target="../media/image570.png"/><Relationship Id="rId15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0.png"/><Relationship Id="rId12" Type="http://schemas.openxmlformats.org/officeDocument/2006/relationships/image" Target="../media/image710.png"/><Relationship Id="rId13" Type="http://schemas.openxmlformats.org/officeDocument/2006/relationships/image" Target="../media/image720.png"/><Relationship Id="rId14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0.png"/><Relationship Id="rId7" Type="http://schemas.openxmlformats.org/officeDocument/2006/relationships/image" Target="../media/image660.png"/><Relationship Id="rId8" Type="http://schemas.openxmlformats.org/officeDocument/2006/relationships/image" Target="../media/image670.png"/><Relationship Id="rId9" Type="http://schemas.openxmlformats.org/officeDocument/2006/relationships/image" Target="../media/image680.png"/><Relationship Id="rId10" Type="http://schemas.openxmlformats.org/officeDocument/2006/relationships/image" Target="../media/image6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50.png"/><Relationship Id="rId5" Type="http://schemas.openxmlformats.org/officeDocument/2006/relationships/image" Target="../media/image560.png"/><Relationship Id="rId6" Type="http://schemas.openxmlformats.org/officeDocument/2006/relationships/image" Target="../media/image570.png"/><Relationship Id="rId7" Type="http://schemas.openxmlformats.org/officeDocument/2006/relationships/image" Target="../media/image581.png"/><Relationship Id="rId8" Type="http://schemas.openxmlformats.org/officeDocument/2006/relationships/image" Target="../media/image52.png"/><Relationship Id="rId9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4" Type="http://schemas.openxmlformats.org/officeDocument/2006/relationships/image" Target="../media/image751.png"/><Relationship Id="rId5" Type="http://schemas.openxmlformats.org/officeDocument/2006/relationships/image" Target="../media/image761.png"/><Relationship Id="rId6" Type="http://schemas.openxmlformats.org/officeDocument/2006/relationships/image" Target="../media/image770.png"/><Relationship Id="rId7" Type="http://schemas.openxmlformats.org/officeDocument/2006/relationships/image" Target="../media/image780.png"/><Relationship Id="rId8" Type="http://schemas.openxmlformats.org/officeDocument/2006/relationships/image" Target="../media/image790.png"/><Relationship Id="rId9" Type="http://schemas.openxmlformats.org/officeDocument/2006/relationships/image" Target="../media/image800.png"/><Relationship Id="rId10" Type="http://schemas.openxmlformats.org/officeDocument/2006/relationships/image" Target="../media/image810.png"/><Relationship Id="rId11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4" Type="http://schemas.openxmlformats.org/officeDocument/2006/relationships/image" Target="../media/image840.png"/><Relationship Id="rId5" Type="http://schemas.openxmlformats.org/officeDocument/2006/relationships/image" Target="../media/image850.png"/><Relationship Id="rId6" Type="http://schemas.openxmlformats.org/officeDocument/2006/relationships/image" Target="../media/image860.png"/><Relationship Id="rId7" Type="http://schemas.openxmlformats.org/officeDocument/2006/relationships/image" Target="../media/image872.png"/><Relationship Id="rId8" Type="http://schemas.openxmlformats.org/officeDocument/2006/relationships/image" Target="../media/image790.png"/><Relationship Id="rId9" Type="http://schemas.openxmlformats.org/officeDocument/2006/relationships/image" Target="../media/image880.png"/><Relationship Id="rId10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0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00.png"/><Relationship Id="rId4" Type="http://schemas.openxmlformats.org/officeDocument/2006/relationships/image" Target="../media/image911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.png"/><Relationship Id="rId8" Type="http://schemas.openxmlformats.org/officeDocument/2006/relationships/image" Target="../media/image790.png"/><Relationship Id="rId9" Type="http://schemas.openxmlformats.org/officeDocument/2006/relationships/image" Target="../media/image95.png"/><Relationship Id="rId10" Type="http://schemas.openxmlformats.org/officeDocument/2006/relationships/image" Target="../media/image7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52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871.png"/><Relationship Id="rId13" Type="http://schemas.openxmlformats.org/officeDocument/2006/relationships/image" Target="../media/image1051.png"/><Relationship Id="rId14" Type="http://schemas.openxmlformats.org/officeDocument/2006/relationships/image" Target="../media/image87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100.png"/><Relationship Id="rId7" Type="http://schemas.openxmlformats.org/officeDocument/2006/relationships/image" Target="../media/image52.png"/><Relationship Id="rId8" Type="http://schemas.openxmlformats.org/officeDocument/2006/relationships/image" Target="../media/image101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0.png"/><Relationship Id="rId12" Type="http://schemas.openxmlformats.org/officeDocument/2006/relationships/image" Target="../media/image871.png"/><Relationship Id="rId13" Type="http://schemas.openxmlformats.org/officeDocument/2006/relationships/image" Target="../media/image1051.png"/><Relationship Id="rId14" Type="http://schemas.openxmlformats.org/officeDocument/2006/relationships/image" Target="../media/image111.png"/><Relationship Id="rId1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790.png"/><Relationship Id="rId8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9" Type="http://schemas.openxmlformats.org/officeDocument/2006/relationships/image" Target="../media/image3.png"/><Relationship Id="rId10" Type="http://schemas.openxmlformats.org/officeDocument/2006/relationships/image" Target="../media/image4.jpe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52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0.png"/><Relationship Id="rId12" Type="http://schemas.openxmlformats.org/officeDocument/2006/relationships/image" Target="../media/image710.png"/><Relationship Id="rId13" Type="http://schemas.openxmlformats.org/officeDocument/2006/relationships/image" Target="../media/image720.png"/><Relationship Id="rId14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620.png"/><Relationship Id="rId4" Type="http://schemas.openxmlformats.org/officeDocument/2006/relationships/image" Target="../media/image630.png"/><Relationship Id="rId5" Type="http://schemas.openxmlformats.org/officeDocument/2006/relationships/image" Target="../media/image640.png"/><Relationship Id="rId6" Type="http://schemas.openxmlformats.org/officeDocument/2006/relationships/image" Target="../media/image650.png"/><Relationship Id="rId7" Type="http://schemas.openxmlformats.org/officeDocument/2006/relationships/image" Target="../media/image660.png"/><Relationship Id="rId8" Type="http://schemas.openxmlformats.org/officeDocument/2006/relationships/image" Target="../media/image670.png"/><Relationship Id="rId9" Type="http://schemas.openxmlformats.org/officeDocument/2006/relationships/image" Target="../media/image680.png"/><Relationship Id="rId10" Type="http://schemas.openxmlformats.org/officeDocument/2006/relationships/image" Target="../media/image6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2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2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0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eg"/><Relationship Id="rId4" Type="http://schemas.openxmlformats.org/officeDocument/2006/relationships/image" Target="../media/image1050.png"/><Relationship Id="rId5" Type="http://schemas.openxmlformats.org/officeDocument/2006/relationships/image" Target="../media/image1060.png"/><Relationship Id="rId6" Type="http://schemas.openxmlformats.org/officeDocument/2006/relationships/image" Target="../media/image127.png"/><Relationship Id="rId7" Type="http://schemas.openxmlformats.org/officeDocument/2006/relationships/image" Target="../media/image1080.png"/><Relationship Id="rId8" Type="http://schemas.openxmlformats.org/officeDocument/2006/relationships/image" Target="../media/image132.png"/><Relationship Id="rId9" Type="http://schemas.openxmlformats.org/officeDocument/2006/relationships/image" Target="../media/image1.png"/><Relationship Id="rId10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6.png"/><Relationship Id="rId7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8" Type="http://schemas.openxmlformats.org/officeDocument/2006/relationships/image" Target="../media/image7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0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8" Type="http://schemas.openxmlformats.org/officeDocument/2006/relationships/image" Target="../media/image7.png"/><Relationship Id="rId9" Type="http://schemas.openxmlformats.org/officeDocument/2006/relationships/image" Target="../media/image11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8" Type="http://schemas.openxmlformats.org/officeDocument/2006/relationships/image" Target="../media/image7.png"/><Relationship Id="rId9" Type="http://schemas.openxmlformats.org/officeDocument/2006/relationships/image" Target="../media/image11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Tutorial Talk: Certified Deletion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624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James </a:t>
            </a:r>
            <a:r>
              <a:rPr lang="en-US" sz="3200" dirty="0" err="1" smtClean="0"/>
              <a:t>Bartusek</a:t>
            </a:r>
            <a:endParaRPr lang="en-US" sz="3200" dirty="0" smtClean="0"/>
          </a:p>
          <a:p>
            <a:r>
              <a:rPr lang="en-US" dirty="0" smtClean="0"/>
              <a:t>UC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4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970828" y="3727049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0465" r="-120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3665" y="5053168"/>
                <a:ext cx="92246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Server can compute and return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along with a proof          that they erased </a:t>
                </a:r>
                <a:r>
                  <a:rPr lang="en-US" sz="2400" i="1" dirty="0" smtClean="0"/>
                  <a:t>all other </a:t>
                </a:r>
                <a:r>
                  <a:rPr lang="en-US" sz="2400" dirty="0" smtClean="0"/>
                  <a:t>information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65" y="5053168"/>
                <a:ext cx="9224654" cy="830997"/>
              </a:xfrm>
              <a:prstGeom prst="rect">
                <a:avLst/>
              </a:prstGeom>
              <a:blipFill rotWithShape="0">
                <a:blip r:embed="rId11"/>
                <a:stretch>
                  <a:fillRect l="-859" t="-5882" r="-165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ertificate Icon 592778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34" y="3024461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ertificate Icon 592778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41" y="4869657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 smtClean="0"/>
              <a:t>Certified Deletion: Delegation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02793" y="202351"/>
            <a:ext cx="2998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[Broadbent, Islam 20]</a:t>
            </a:r>
          </a:p>
          <a:p>
            <a:pPr algn="r"/>
            <a:r>
              <a:rPr lang="en-US" dirty="0" smtClean="0"/>
              <a:t>[Poremba 23]</a:t>
            </a:r>
          </a:p>
          <a:p>
            <a:pPr algn="r"/>
            <a:r>
              <a:rPr lang="en-US" dirty="0" smtClean="0"/>
              <a:t>[</a:t>
            </a:r>
            <a:r>
              <a:rPr lang="en-US" b="1" dirty="0"/>
              <a:t>B</a:t>
            </a:r>
            <a:r>
              <a:rPr lang="en-US" dirty="0"/>
              <a:t>, </a:t>
            </a:r>
            <a:r>
              <a:rPr lang="en-US" dirty="0" smtClean="0"/>
              <a:t>Garg, Goyal, </a:t>
            </a:r>
            <a:r>
              <a:rPr lang="en-US" dirty="0" err="1" smtClean="0"/>
              <a:t>Khurana</a:t>
            </a:r>
            <a:r>
              <a:rPr lang="en-US" dirty="0" smtClean="0"/>
              <a:t>, </a:t>
            </a:r>
          </a:p>
          <a:p>
            <a:pPr algn="r"/>
            <a:r>
              <a:rPr lang="en-US" dirty="0" smtClean="0"/>
              <a:t>Malavolta, </a:t>
            </a:r>
            <a:r>
              <a:rPr lang="en-US" dirty="0" err="1" smtClean="0"/>
              <a:t>Raizes</a:t>
            </a:r>
            <a:r>
              <a:rPr lang="en-US" dirty="0" smtClean="0"/>
              <a:t>, Roberts 23]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10904" y="4777018"/>
                <a:ext cx="1852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After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 smtClean="0"/>
                  <a:t>: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904" y="4777018"/>
                <a:ext cx="185223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4934" t="-10667" r="-1316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8351506" y="445617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83107" y="4456172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107" y="4456172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8711827" y="4755994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3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93" y="4526493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9655513" y="5026726"/>
            <a:ext cx="587659" cy="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97767" y="476511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a typeface="Braggadocio" charset="0"/>
                <a:cs typeface="Braggadocio" charset="0"/>
              </a:rPr>
              <a:t>D</a:t>
            </a:r>
            <a:endParaRPr lang="en-US" sz="2800" dirty="0">
              <a:ea typeface="Braggadocio" charset="0"/>
              <a:cs typeface="Braggadocio" charset="0"/>
            </a:endParaRPr>
          </a:p>
        </p:txBody>
      </p:sp>
      <p:pic>
        <p:nvPicPr>
          <p:cNvPr id="40" name="Picture 2" descr="oman reading Icon 38777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Certified Deletion: Timed-Release Encryption</a:t>
            </a:r>
            <a:endParaRPr lang="en-US" dirty="0"/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  <p:bldP spid="33" grpId="0"/>
      <p:bldP spid="34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pPr algn="ctr"/>
                <a:r>
                  <a:rPr lang="en-US" sz="2400" dirty="0" smtClean="0"/>
                  <a:t>“Please </a:t>
                </a:r>
                <a:r>
                  <a:rPr lang="en-US" sz="2400" dirty="0"/>
                  <a:t>delete my data”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Certified Deletion: Timed-Release Encryption</a:t>
            </a:r>
            <a:endParaRPr lang="en-US" dirty="0"/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151210" y="5131126"/>
            <a:ext cx="3972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2400" dirty="0" smtClean="0"/>
              <a:t>Wills</a:t>
            </a:r>
          </a:p>
          <a:p>
            <a:pPr marL="285750" lvl="1" indent="-285750">
              <a:buFont typeface="Arial" charset="0"/>
              <a:buChar char="•"/>
            </a:pPr>
            <a:endParaRPr lang="en-US" sz="2400" dirty="0"/>
          </a:p>
          <a:p>
            <a:pPr marL="285750" lvl="1" indent="-285750">
              <a:buFont typeface="Arial" charset="0"/>
              <a:buChar char="•"/>
            </a:pPr>
            <a:r>
              <a:rPr lang="en-US" sz="2400" dirty="0" smtClean="0"/>
              <a:t>Deposits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pPr algn="ctr"/>
                <a:r>
                  <a:rPr lang="en-US" sz="2400" dirty="0" smtClean="0"/>
                  <a:t>“Please </a:t>
                </a:r>
                <a:r>
                  <a:rPr lang="en-US" sz="2400" dirty="0"/>
                  <a:t>delete my data”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rtificate Icon 59277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Certified Deletion: Timed-Release Encryption</a:t>
            </a:r>
            <a:endParaRPr lang="en-US" dirty="0"/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48047" y="125251"/>
            <a:ext cx="162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[Unruh 13]</a:t>
            </a:r>
          </a:p>
          <a:p>
            <a:pPr algn="r"/>
            <a:r>
              <a:rPr lang="en-US" dirty="0" smtClean="0"/>
              <a:t>[</a:t>
            </a:r>
            <a:r>
              <a:rPr lang="en-US" b="1" dirty="0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Khurana</a:t>
            </a:r>
            <a:r>
              <a:rPr lang="en-US" dirty="0" smtClean="0"/>
              <a:t> 23]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7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Security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Certifiable deletion of programs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r>
              <a:rPr lang="en-US" dirty="0" smtClean="0"/>
              <a:t>Modularize: think about the quantum information and crypto components separately</a:t>
            </a:r>
          </a:p>
          <a:p>
            <a:endParaRPr lang="en-US" dirty="0" smtClean="0"/>
          </a:p>
          <a:p>
            <a:r>
              <a:rPr lang="en-US" dirty="0" smtClean="0"/>
              <a:t>Take advantage of the uncertainty principle </a:t>
            </a:r>
          </a:p>
          <a:p>
            <a:endParaRPr lang="en-US" dirty="0"/>
          </a:p>
          <a:p>
            <a:r>
              <a:rPr lang="en-US" dirty="0" smtClean="0"/>
              <a:t>We need states that can simultaneously encode information in two conjugate bases</a:t>
            </a:r>
          </a:p>
          <a:p>
            <a:pPr lvl="1"/>
            <a:r>
              <a:rPr lang="en-US" dirty="0" smtClean="0"/>
              <a:t>One basis will encode plaintext information</a:t>
            </a:r>
          </a:p>
          <a:p>
            <a:pPr lvl="1"/>
            <a:r>
              <a:rPr lang="en-US" dirty="0" smtClean="0"/>
              <a:t>The other will encode valid deletion certificates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9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For a subspace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</a:rPr>
                      <m:t>⊂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 smtClean="0"/>
                  <a:t> and vectors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, define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45" t="-11628" r="-24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125002" y="3348619"/>
            <a:ext cx="0" cy="7986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: a set of </a:t>
                </a:r>
                <a:r>
                  <a:rPr lang="en-US" sz="2400" dirty="0" err="1" smtClean="0"/>
                  <a:t>coset</a:t>
                </a:r>
                <a:r>
                  <a:rPr lang="en-US" sz="2400" dirty="0" smtClean="0"/>
                  <a:t> representatives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3341" t="-5839" r="-2004" b="-1532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9051" y="5572241"/>
                <a:ext cx="9929519" cy="54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Uncertainty principle: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⟩)⇏(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51" y="5572241"/>
                <a:ext cx="9929519" cy="549894"/>
              </a:xfrm>
              <a:prstGeom prst="rect">
                <a:avLst/>
              </a:prstGeom>
              <a:blipFill rotWithShape="0">
                <a:blip r:embed="rId7"/>
                <a:stretch>
                  <a:fillRect l="-1228" t="-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557625" y="2507363"/>
                <a:ext cx="3496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to hide the plaintext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25" y="2507363"/>
                <a:ext cx="349640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792" t="-10526" r="-174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7625" y="4393997"/>
                <a:ext cx="39696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 as certificate of deletion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25" y="4393997"/>
                <a:ext cx="3969613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458" t="-10526" r="-122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 smtClean="0"/>
              <a:t>General Recipe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80081" y="6120452"/>
                <a:ext cx="429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(if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 are sufficiently random)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081" y="6120452"/>
                <a:ext cx="4291688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131" t="-10526" r="-99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>
          <a:xfrm>
            <a:off x="9091945" y="250826"/>
            <a:ext cx="2667000" cy="8660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6" grpId="0"/>
      <p:bldP spid="17" grpId="0"/>
      <p:bldP spid="18" grpId="0"/>
      <p:bldP spid="19" grpId="0"/>
      <p:bldP spid="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smtClean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 smtClean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 smtClean="0"/>
                  <a:t>: family of hash functions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 smtClean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 rotWithShape="0">
                <a:blip r:embed="rId3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Decryption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 smtClean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 smtClean="0"/>
                  <a:t>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in standard basis,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be the </a:t>
                </a:r>
                <a:r>
                  <a:rPr lang="en-US" sz="2400" dirty="0" err="1" smtClean="0"/>
                  <a:t>coset</a:t>
                </a:r>
                <a:r>
                  <a:rPr lang="en-US" sz="2400" dirty="0" smtClean="0"/>
                  <a:t> representative of the resulting vector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to learn the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blipFill rotWithShape="0">
                <a:blip r:embed="rId4"/>
                <a:stretch>
                  <a:fillRect l="-1613" t="-1535" b="-43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 Recipe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Deletion: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in </a:t>
                </a:r>
                <a:r>
                  <a:rPr lang="en-US" sz="2400" dirty="0" err="1" smtClean="0"/>
                  <a:t>Hadamard</a:t>
                </a:r>
                <a:r>
                  <a:rPr lang="en-US" sz="2400" dirty="0" smtClean="0"/>
                  <a:t> basis to obtain a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Verification checks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blipFill rotWithShape="0">
                <a:blip r:embed="rId5"/>
                <a:stretch>
                  <a:fillRect l="-1613" t="-2230" b="-70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1323095" y="1760797"/>
            <a:ext cx="1741252" cy="3359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88780" y="1310096"/>
            <a:ext cx="714763" cy="31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05143" y="85064"/>
            <a:ext cx="2586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One-time pad</a:t>
            </a:r>
          </a:p>
          <a:p>
            <a:r>
              <a:rPr lang="en-US" dirty="0" smtClean="0"/>
              <a:t>Public-key encryption</a:t>
            </a:r>
          </a:p>
          <a:p>
            <a:r>
              <a:rPr lang="en-US" dirty="0" smtClean="0"/>
              <a:t>Commitment</a:t>
            </a:r>
          </a:p>
          <a:p>
            <a:r>
              <a:rPr lang="en-US" dirty="0" smtClean="0"/>
              <a:t>Timed-release encryption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569943" y="2142089"/>
            <a:ext cx="1913157" cy="33695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84460" y="2315441"/>
            <a:ext cx="505427" cy="3486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67217" y="2640691"/>
                <a:ext cx="14306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Randomness extractor with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17" y="2640691"/>
                <a:ext cx="1430623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3404" t="-3289" r="-340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1590856" y="2499038"/>
            <a:ext cx="1473492" cy="3824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0" grpId="0" animBg="1"/>
      <p:bldP spid="11" grpId="0" animBg="1"/>
      <p:bldP spid="13" grpId="0"/>
      <p:bldP spid="15" grpId="0" animBg="1"/>
      <p:bldP spid="17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 smtClean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77660" y="224719"/>
                <a:ext cx="9232900" cy="744892"/>
              </a:xfrm>
              <a:blipFill rotWithShape="0">
                <a:blip r:embed="rId3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Optimize for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Practicality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8311728" y="1997881"/>
            <a:ext cx="379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Publicly-Verifiable </a:t>
            </a:r>
            <a:r>
              <a:rPr lang="en-US" sz="2400" u="sng" dirty="0" err="1" smtClean="0"/>
              <a:t>Ciphertext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Publicly-Verifiable Deletion</a:t>
            </a:r>
            <a:endParaRPr lang="en-US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 smtClean="0"/>
                  <a:t> spanned by standard basis </a:t>
                </a:r>
                <a:r>
                  <a:rPr lang="en-US" sz="2000" dirty="0" smtClean="0"/>
                  <a:t>vectors (</a:t>
                </a:r>
                <a:r>
                  <a:rPr lang="en-US" sz="2000" dirty="0" err="1" smtClean="0"/>
                  <a:t>Wiesner</a:t>
                </a:r>
                <a:r>
                  <a:rPr lang="en-US" sz="2000" dirty="0" smtClean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 rotWithShape="0">
                <a:blip r:embed="rId4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 rotWithShape="0">
                <a:blip r:embed="rId5"/>
                <a:stretch>
                  <a:fillRect t="-49593" r="-194" b="-23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 entanglement required</a:t>
            </a:r>
            <a:endParaRPr lang="en-US" sz="2000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 smtClean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 smtClean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 rotWithShape="0">
                <a:blip r:embed="rId7"/>
                <a:stretch>
                  <a:fillRect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 rotWithShape="0">
                <a:blip r:embed="rId8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 smtClean="0"/>
                  <a:t> uniform over all subspaces</a:t>
                </a:r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blipFill rotWithShape="0">
                <a:blip r:embed="rId9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blipFill rotWithShape="0"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769354" y="5150612"/>
                <a:ext cx="29981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Secure even given oracle access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354" y="5150612"/>
                <a:ext cx="2998164" cy="707886"/>
              </a:xfrm>
              <a:prstGeom prst="rect">
                <a:avLst/>
              </a:prstGeom>
              <a:blipFill rotWithShape="0">
                <a:blip r:embed="rId11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[</a:t>
            </a:r>
            <a:r>
              <a:rPr lang="en-US" sz="2000" smtClean="0"/>
              <a:t>BI20]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b="1" dirty="0" smtClean="0"/>
              <a:t>B</a:t>
            </a:r>
            <a:r>
              <a:rPr lang="en-US" sz="2000" dirty="0" smtClean="0"/>
              <a:t>KMPW23]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9469929" y="6157374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[</a:t>
            </a:r>
            <a:r>
              <a:rPr lang="en-US" sz="2000" b="1" smtClean="0"/>
              <a:t>B</a:t>
            </a:r>
            <a:r>
              <a:rPr lang="en-US" sz="2000" smtClean="0"/>
              <a:t>GGKMRR23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09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" grpId="0"/>
      <p:bldP spid="8" grpId="0"/>
      <p:bldP spid="9" grpId="0"/>
      <p:bldP spid="15" grpId="0"/>
      <p:bldP spid="16" grpId="0"/>
      <p:bldP spid="17" grpId="0"/>
      <p:bldP spid="18" grpId="0"/>
      <p:bldP spid="19" grpId="0"/>
      <p:bldP spid="20" grpId="0"/>
      <p:bldP spid="11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Certifiable deletion of programs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Security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Certifiable deletion of programs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 smtClean="0"/>
              <a:t>Security Game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 smtClean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 smtClean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 rotWithShape="0">
                <a:blip r:embed="rId3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 rotWithShape="0">
                <a:blip r:embed="rId4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[Broadbent, Islam 20]: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 smtClean="0"/>
                  <a:t> one-time pad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 smtClean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 smtClean="0"/>
                  <a:t>Wiesner</a:t>
                </a:r>
                <a:r>
                  <a:rPr lang="en-US" sz="2000" dirty="0" smtClean="0"/>
                  <a:t> </a:t>
                </a:r>
                <a:r>
                  <a:rPr lang="en-US" sz="2000" dirty="0" smtClean="0"/>
                  <a:t>states</a:t>
                </a:r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[</a:t>
                </a:r>
                <a:r>
                  <a:rPr lang="en-US" sz="2000" dirty="0" err="1" smtClean="0"/>
                  <a:t>Hiroka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Morimae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Nishimaki</a:t>
                </a:r>
                <a:r>
                  <a:rPr lang="en-US" sz="2000" dirty="0" smtClean="0"/>
                  <a:t>, </a:t>
                </a:r>
                <a:r>
                  <a:rPr lang="en-US" sz="2000" dirty="0" err="1" smtClean="0"/>
                  <a:t>Yamakawa</a:t>
                </a:r>
                <a:r>
                  <a:rPr lang="en-US" sz="2000" dirty="0" smtClean="0"/>
                  <a:t> 21]: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 smtClean="0"/>
                  <a:t> non-committing encryption scheme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states</a:t>
                </a: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computationally bounded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 rotWithShape="0">
                <a:blip r:embed="rId5"/>
                <a:stretch>
                  <a:fillRect l="-1068"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 23]: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semantically-secure 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states</a:t>
                </a: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Garg, Goyal,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, Malavolta, </a:t>
                </a:r>
                <a:r>
                  <a:rPr lang="en-US" sz="2000" dirty="0" err="1"/>
                  <a:t>Raizes</a:t>
                </a:r>
                <a:r>
                  <a:rPr lang="en-US" sz="2000" dirty="0"/>
                  <a:t>, Roberts 23]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subspace-hiding </a:t>
                </a:r>
                <a:r>
                  <a:rPr lang="en-US" sz="2000" dirty="0"/>
                  <a:t>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subspace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 rotWithShape="0">
                <a:blip r:embed="rId6"/>
                <a:stretch>
                  <a:fillRect l="-876"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289599" y="2107339"/>
            <a:ext cx="552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Note: [Unruh 13] showed similar statement for a slightly different template supporting </a:t>
            </a:r>
            <a:r>
              <a:rPr lang="en-US" sz="2000" i="1" dirty="0" smtClean="0"/>
              <a:t>quantum</a:t>
            </a:r>
            <a:r>
              <a:rPr lang="en-US" sz="2000" dirty="0" smtClean="0"/>
              <a:t> certificates of deletion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History</a:t>
            </a:r>
            <a:endParaRPr lang="en-US" sz="2400" u="sng" dirty="0"/>
          </a:p>
        </p:txBody>
      </p:sp>
      <p:sp>
        <p:nvSpPr>
          <p:cNvPr id="17" name="Rounded Rectangle 16"/>
          <p:cNvSpPr/>
          <p:nvPr/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137394" y="2121120"/>
            <a:ext cx="5873925" cy="10018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 animBg="1"/>
      <p:bldP spid="12" grpId="0" animBg="1"/>
      <p:bldP spid="15" grpId="0"/>
      <p:bldP spid="16" grpId="0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 smtClean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r>
                  <a:rPr lang="en-US" sz="2400" dirty="0" smtClean="0"/>
                  <a:t> (unseeded)</a:t>
                </a:r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 smtClean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82111" y="6100280"/>
                <a:ext cx="6325001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11" y="6100280"/>
                <a:ext cx="6325001" cy="509178"/>
              </a:xfrm>
              <a:prstGeom prst="rect">
                <a:avLst/>
              </a:prstGeom>
              <a:blipFill rotWithShape="0">
                <a:blip r:embed="rId4"/>
                <a:stretch>
                  <a:fillRect l="-1543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82111" y="6100280"/>
            <a:ext cx="6481824" cy="50917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330823" y="2947450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823" y="2947450"/>
                <a:ext cx="136050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 rotWithShape="0">
                <a:blip r:embed="rId9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 rotWithShape="0">
                <a:blip r:embed="rId11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/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Proof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2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2" grpId="0" animBg="1"/>
      <p:bldP spid="3" grpId="0"/>
      <p:bldP spid="14" grpId="0"/>
      <p:bldP spid="4" grpId="0"/>
      <p:bldP spid="18" grpId="0"/>
      <p:bldP spid="22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Hybrid 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84606" y="1861134"/>
                <a:ext cx="682751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06" y="1861134"/>
                <a:ext cx="6827510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/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Proof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142805" y="5031962"/>
                <a:ext cx="34925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7030A0"/>
                    </a:solidFill>
                  </a:rPr>
                  <a:t>Remains to show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solidFill>
                      <a:srgbClr val="7030A0"/>
                    </a:solidFill>
                  </a:rPr>
                  <a:t> has a lot of conditional min-entropy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805" y="5031962"/>
                <a:ext cx="3492500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786162" y="2820002"/>
            <a:ext cx="7256686" cy="341569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blipFill rotWithShape="0">
                <a:blip r:embed="rId9"/>
                <a:stretch>
                  <a:fillRect r="-503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 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blipFill rotWithShape="0">
                <a:blip r:embed="rId11"/>
                <a:stretch>
                  <a:fillRect l="-332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blipFill rotWithShape="0">
                <a:blip r:embed="rId12"/>
                <a:stretch>
                  <a:fillRect l="-23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5105448" y="5292160"/>
            <a:ext cx="539027" cy="5207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8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Want to show</a:t>
                </a:r>
                <a:r>
                  <a:rPr lang="en-US" sz="2400" dirty="0" smtClean="0"/>
                  <a:t>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 rotWithShape="0">
                <a:blip r:embed="rId2"/>
                <a:stretch>
                  <a:fillRect l="-668" t="-5036" r="-1671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 rotWithShape="0">
                <a:blip r:embed="rId3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077954" y="3122377"/>
                <a:ext cx="4978799" cy="988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⋅(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954" y="3122377"/>
                <a:ext cx="4978799" cy="988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 rotWithShape="0"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 rotWithShape="0">
                <a:blip r:embed="rId11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Block Arc 39"/>
          <p:cNvSpPr/>
          <p:nvPr/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/>
          <p:cNvSpPr/>
          <p:nvPr/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Purify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2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9" grpId="0"/>
      <p:bldP spid="10" grpId="0"/>
      <p:bldP spid="13" grpId="0" animBg="1"/>
      <p:bldP spid="14" grpId="0"/>
      <p:bldP spid="15" grpId="0"/>
      <p:bldP spid="17" grpId="0"/>
      <p:bldP spid="38" grpId="0"/>
      <p:bldP spid="39" grpId="0"/>
      <p:bldP spid="40" grpId="0" animBg="1"/>
      <p:bldP spid="41" grpId="0" animBg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 rotWithShape="0">
                <a:blip r:embed="rId3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lock Arc 7"/>
          <p:cNvSpPr/>
          <p:nvPr/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blipFill rotWithShape="0"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/>
          <p:cNvSpPr/>
          <p:nvPr/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 rotWithShape="0">
                <a:blip r:embed="rId9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Purify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 rotWithShape="0">
                <a:blip r:embed="rId10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 rotWithShape="0">
                <a:blip r:embed="rId11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/>
                  <a:t>Claim: 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 smtClean="0"/>
                  <a:t> given random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 smtClean="0"/>
                  <a:t> and outputs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 smtClean="0"/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with overwhelming probability (over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 smtClean="0"/>
                  <a:t>)</a:t>
                </a:r>
                <a:endParaRPr lang="en-US" sz="2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blipFill rotWithShape="0">
                <a:blip r:embed="rId12"/>
                <a:stretch>
                  <a:fillRect l="-814" t="-13492" r="-1086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5194300" y="4025217"/>
            <a:ext cx="6705600" cy="88405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295886" y="3908228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33722" y="3881008"/>
            <a:ext cx="99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Project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1036" r="-10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1295886" y="483769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289293" y="4764048"/>
                <a:ext cx="606320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93" y="4764048"/>
                <a:ext cx="606320" cy="53085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39589" y="5218155"/>
                <a:ext cx="297139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)⋅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89" y="5218155"/>
                <a:ext cx="2971391" cy="103618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519435" y="5307007"/>
                <a:ext cx="4934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Measuring gives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i="1" dirty="0" smtClean="0"/>
                  <a:t>, independent</a:t>
                </a:r>
                <a:r>
                  <a:rPr lang="en-US" sz="24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’s view</a:t>
                </a:r>
                <a:endParaRPr lang="en-US" sz="2400" i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435" y="5307007"/>
                <a:ext cx="4934435" cy="830997"/>
              </a:xfrm>
              <a:prstGeom prst="rect">
                <a:avLst/>
              </a:prstGeom>
              <a:blipFill rotWithShape="0">
                <a:blip r:embed="rId16"/>
                <a:stretch>
                  <a:fillRect l="-1852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3407447" y="5249247"/>
            <a:ext cx="5046423" cy="101097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Want to show</a:t>
                </a:r>
                <a:r>
                  <a:rPr lang="en-US" sz="2400" dirty="0" smtClean="0"/>
                  <a:t>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 rotWithShape="0">
                <a:blip r:embed="rId17"/>
                <a:stretch>
                  <a:fillRect l="-668" t="-5036" r="-1671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8" grpId="0"/>
      <p:bldP spid="25" grpId="0"/>
      <p:bldP spid="27" grpId="0"/>
      <p:bldP spid="28" grpId="0"/>
      <p:bldP spid="29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Certifiable </a:t>
            </a:r>
            <a:r>
              <a:rPr lang="en-US" dirty="0" smtClean="0"/>
              <a:t>deletion of programs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000" y="1905000"/>
            <a:ext cx="9932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(Indistinguishability) obfuscation with certified deletion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Applications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Comparison with other notions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20339303">
            <a:off x="1299335" y="4550539"/>
            <a:ext cx="16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copy-protection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8387" y="4550539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copy-detection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0095995">
            <a:off x="6637454" y="5511771"/>
            <a:ext cx="238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secure software leasing</a:t>
            </a:r>
          </a:p>
        </p:txBody>
      </p:sp>
      <p:sp>
        <p:nvSpPr>
          <p:cNvPr id="10" name="TextBox 9"/>
          <p:cNvSpPr txBox="1"/>
          <p:nvPr/>
        </p:nvSpPr>
        <p:spPr>
          <a:xfrm rot="1488471">
            <a:off x="3363840" y="5498388"/>
            <a:ext cx="296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revocable crypto / key leasing</a:t>
            </a:r>
          </a:p>
        </p:txBody>
      </p:sp>
    </p:spTree>
    <p:extLst>
      <p:ext uri="{BB962C8B-B14F-4D97-AF65-F5344CB8AC3E}">
        <p14:creationId xmlns:p14="http://schemas.microsoft.com/office/powerpoint/2010/main" val="200390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Obfuscation with Certified </a:t>
            </a:r>
            <a:r>
              <a:rPr lang="en-US" sz="3600" dirty="0"/>
              <a:t>D</a:t>
            </a:r>
            <a:r>
              <a:rPr lang="en-US" sz="3600" dirty="0" smtClean="0"/>
              <a:t>eletion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</a:t>
                </a:r>
                <a:r>
                  <a:rPr lang="en-US" sz="2400" dirty="0" smtClean="0"/>
                  <a:t>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into a </a:t>
                </a:r>
                <a:r>
                  <a:rPr lang="en-US" sz="2400" dirty="0" err="1" smtClean="0"/>
                  <a:t>deletable</a:t>
                </a:r>
                <a:r>
                  <a:rPr lang="en-US" sz="2400" dirty="0" smtClean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Candidate construction: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Obf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be the </a:t>
                </a:r>
                <a:r>
                  <a:rPr lang="en-US" sz="2200" dirty="0" err="1" smtClean="0"/>
                  <a:t>coset</a:t>
                </a:r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 smtClean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4"/>
                <a:stretch>
                  <a:fillRect l="-1319" t="-791" r="-36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b="1" dirty="0" smtClean="0"/>
              <a:t>B</a:t>
            </a:r>
            <a:r>
              <a:rPr lang="en-US" sz="2400" dirty="0" smtClean="0"/>
              <a:t>GGKMRR23]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211918" y="633510"/>
            <a:ext cx="48081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200" dirty="0">
                <a:solidFill>
                  <a:schemeClr val="accent2"/>
                </a:solidFill>
              </a:rPr>
              <a:t>A “one-way” compiler </a:t>
            </a:r>
            <a:r>
              <a:rPr lang="en-US" sz="2200" dirty="0" smtClean="0">
                <a:solidFill>
                  <a:schemeClr val="accent2"/>
                </a:solidFill>
              </a:rPr>
              <a:t>that </a:t>
            </a:r>
            <a:r>
              <a:rPr lang="en-US" sz="2200" dirty="0">
                <a:solidFill>
                  <a:schemeClr val="accent2"/>
                </a:solidFill>
              </a:rPr>
              <a:t>scrambles the description of a circuit while maintaining its functionality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829300" y="1841500"/>
            <a:ext cx="2197101" cy="127000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1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Obfuscation with Certified </a:t>
            </a:r>
            <a:r>
              <a:rPr lang="en-US" sz="3600" dirty="0"/>
              <a:t>D</a:t>
            </a:r>
            <a:r>
              <a:rPr lang="en-US" sz="3600" dirty="0" smtClean="0"/>
              <a:t>eletion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</a:t>
                </a:r>
                <a:r>
                  <a:rPr lang="en-US" sz="2400" dirty="0" smtClean="0"/>
                  <a:t>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into a </a:t>
                </a:r>
                <a:r>
                  <a:rPr lang="en-US" sz="2400" dirty="0" err="1" smtClean="0"/>
                  <a:t>deletable</a:t>
                </a:r>
                <a:r>
                  <a:rPr lang="en-US" sz="2400" dirty="0" smtClean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Candidate construction: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Obf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be the </a:t>
                </a:r>
                <a:r>
                  <a:rPr lang="en-US" sz="2200" dirty="0" err="1" smtClean="0"/>
                  <a:t>coset</a:t>
                </a:r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 smtClean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4"/>
                <a:stretch>
                  <a:fillRect l="-1319" t="-791" r="-36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02430" y="5665795"/>
            <a:ext cx="20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Correctness: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57500" y="5618067"/>
                <a:ext cx="7797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any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evaluate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</m:t>
                        </m:r>
                        <m:r>
                          <a:rPr lang="en-US" sz="2400">
                            <a:latin typeface="Cambria Math" charset="0"/>
                          </a:rPr>
                          <m:t>[</m:t>
                        </m:r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2400" dirty="0"/>
                  <a:t> on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and in superposition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5618067"/>
                <a:ext cx="77978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25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b="1" dirty="0" smtClean="0"/>
              <a:t>B</a:t>
            </a:r>
            <a:r>
              <a:rPr lang="en-US" sz="2400" dirty="0" smtClean="0"/>
              <a:t>GGKMRR23]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73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Obfuscation with Certified </a:t>
            </a:r>
            <a:r>
              <a:rPr lang="en-US" sz="3600" dirty="0"/>
              <a:t>D</a:t>
            </a:r>
            <a:r>
              <a:rPr lang="en-US" sz="3600" dirty="0" smtClean="0"/>
              <a:t>eletion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</a:t>
                </a:r>
                <a:r>
                  <a:rPr lang="en-US" sz="2400" dirty="0" smtClean="0"/>
                  <a:t>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into a </a:t>
                </a:r>
                <a:r>
                  <a:rPr lang="en-US" sz="2400" dirty="0" err="1" smtClean="0"/>
                  <a:t>deletable</a:t>
                </a:r>
                <a:r>
                  <a:rPr lang="en-US" sz="2400" dirty="0" smtClean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Candidate construction: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2430" y="5665795"/>
            <a:ext cx="27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Issue with </a:t>
            </a:r>
            <a:r>
              <a:rPr lang="en-US" sz="2400" smtClean="0"/>
              <a:t>security: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43300" y="5618067"/>
                <a:ext cx="78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By </a:t>
                </a:r>
                <a:r>
                  <a:rPr lang="en-US" sz="2400" dirty="0"/>
                  <a:t>querying on different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smtClean="0"/>
                  <a:t>can </a:t>
                </a:r>
                <a:r>
                  <a:rPr lang="en-US" sz="2400" dirty="0"/>
                  <a:t>potentially learn evaluations of functions whose description is related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5618067"/>
                <a:ext cx="787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16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Obf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be the </a:t>
                </a:r>
                <a:r>
                  <a:rPr lang="en-US" sz="2200" dirty="0" err="1" smtClean="0"/>
                  <a:t>coset</a:t>
                </a:r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 smtClean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5"/>
                <a:stretch>
                  <a:fillRect l="-1319" r="-24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b="1" dirty="0" smtClean="0"/>
              <a:t>B</a:t>
            </a:r>
            <a:r>
              <a:rPr lang="en-US" sz="2400" dirty="0" smtClean="0"/>
              <a:t>GGKMRR23]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1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Security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Certifiable deletion of programs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Obfuscation with Certified </a:t>
            </a:r>
            <a:r>
              <a:rPr lang="en-US" sz="3600" dirty="0"/>
              <a:t>D</a:t>
            </a:r>
            <a:r>
              <a:rPr lang="en-US" sz="3600" dirty="0" smtClean="0"/>
              <a:t>eletion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</a:t>
                </a:r>
                <a:r>
                  <a:rPr lang="en-US" sz="2400" dirty="0" smtClean="0"/>
                  <a:t>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into a </a:t>
                </a:r>
                <a:r>
                  <a:rPr lang="en-US" sz="2400" dirty="0" err="1" smtClean="0"/>
                  <a:t>deletable</a:t>
                </a:r>
                <a:r>
                  <a:rPr lang="en-US" sz="2400" dirty="0" smtClean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Candidate construction: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764070" y="5465093"/>
                <a:ext cx="887497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 smtClean="0"/>
                  <a:t> should only accept </a:t>
                </a:r>
                <a:r>
                  <a:rPr lang="en-US" sz="2400" i="1" dirty="0" smtClean="0"/>
                  <a:t>authentic</a:t>
                </a:r>
                <a:r>
                  <a:rPr lang="en-US" sz="2400" dirty="0" smtClean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 smtClean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70" y="5465093"/>
                <a:ext cx="8874970" cy="509178"/>
              </a:xfrm>
              <a:prstGeom prst="rect">
                <a:avLst/>
              </a:prstGeom>
              <a:blipFill rotWithShape="0">
                <a:blip r:embed="rId3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Obf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be the </a:t>
                </a:r>
                <a:r>
                  <a:rPr lang="en-US" sz="2200" dirty="0" err="1" smtClean="0"/>
                  <a:t>coset</a:t>
                </a:r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 smtClean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7"/>
                <a:stretch>
                  <a:fillRect l="-1319" r="-24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b="1" dirty="0" smtClean="0"/>
              <a:t>B</a:t>
            </a:r>
            <a:r>
              <a:rPr lang="en-US" sz="2400" dirty="0" smtClean="0"/>
              <a:t>GGKMRR23]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70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Obfuscation with Certified </a:t>
            </a:r>
            <a:r>
              <a:rPr lang="en-US" sz="3600" dirty="0"/>
              <a:t>D</a:t>
            </a:r>
            <a:r>
              <a:rPr lang="en-US" sz="3600" dirty="0" smtClean="0"/>
              <a:t>eletion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</a:t>
                </a:r>
                <a:r>
                  <a:rPr lang="en-US" sz="2400" dirty="0" smtClean="0"/>
                  <a:t>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into a </a:t>
                </a:r>
                <a:r>
                  <a:rPr lang="en-US" sz="2400" dirty="0" err="1" smtClean="0"/>
                  <a:t>deletable</a:t>
                </a:r>
                <a:r>
                  <a:rPr lang="en-US" sz="2400" dirty="0" smtClean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Candidate construction: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 smtClean="0"/>
                  <a:t> should only accept </a:t>
                </a:r>
                <a:r>
                  <a:rPr lang="en-US" sz="2400" i="1" dirty="0" smtClean="0"/>
                  <a:t>authentic</a:t>
                </a:r>
                <a:r>
                  <a:rPr lang="en-US" sz="2400" dirty="0" smtClean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 smtClean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Define authentic vectors via a random </a:t>
                </a:r>
                <a:r>
                  <a:rPr lang="en-US" sz="2400" dirty="0" err="1" smtClean="0"/>
                  <a:t>superspace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⊃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Hard for the adversary to query on any authentic vector not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blipFill rotWithShape="0">
                <a:blip r:embed="rId5"/>
                <a:stretch>
                  <a:fillRect l="-1030" t="-1471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Obf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Abort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∉</m:t>
                    </m:r>
                    <m:r>
                      <a:rPr lang="en-US" sz="2200" b="0" i="1" smtClean="0">
                        <a:latin typeface="Cambria Math" charset="0"/>
                      </a:rPr>
                      <m:t>𝑇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be the </a:t>
                </a:r>
                <a:r>
                  <a:rPr lang="en-US" sz="2200" dirty="0" err="1" smtClean="0"/>
                  <a:t>coset</a:t>
                </a:r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 smtClean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blipFill rotWithShape="0">
                <a:blip r:embed="rId7"/>
                <a:stretch>
                  <a:fillRect l="-1322" r="-481" b="-52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b="1" dirty="0" smtClean="0"/>
              <a:t>B</a:t>
            </a:r>
            <a:r>
              <a:rPr lang="en-US" sz="2400" dirty="0" smtClean="0"/>
              <a:t>GGKMRR23]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Obfuscation with Certified </a:t>
            </a:r>
            <a:r>
              <a:rPr lang="en-US" sz="3600" dirty="0"/>
              <a:t>D</a:t>
            </a:r>
            <a:r>
              <a:rPr lang="en-US" sz="3600" dirty="0" smtClean="0"/>
              <a:t>eletion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Candidate construction: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 smtClean="0"/>
                  <a:t> should only accept </a:t>
                </a:r>
                <a:r>
                  <a:rPr lang="en-US" sz="2400" i="1" dirty="0" smtClean="0"/>
                  <a:t>authentic</a:t>
                </a:r>
                <a:r>
                  <a:rPr lang="en-US" sz="2400" dirty="0" smtClean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 smtClean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Define authentic vectors via a random </a:t>
                </a:r>
                <a:r>
                  <a:rPr lang="en-US" sz="2400" dirty="0" err="1" smtClean="0"/>
                  <a:t>superspace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⊃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Hard for the adversary to query on any authentic vector not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471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49300" y="1203967"/>
                <a:ext cx="11201400" cy="1569660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CObf</m:t>
                    </m:r>
                  </m:oMath>
                </a14:m>
                <a:r>
                  <a:rPr lang="en-US" sz="2400" dirty="0" smtClean="0"/>
                  <a:t> is modeled as a classical oracle: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Before deletion, evaluator can use the oracle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 smtClean="0"/>
                  <a:t> of their choice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After deletion (outputting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), the evaluator cannot learn anything else from the oracle even given unbounded queries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203967"/>
                <a:ext cx="1120140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760" t="-2299" r="-217" b="-728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</a:t>
            </a:r>
            <a:r>
              <a:rPr lang="en-US" sz="2400" b="1" dirty="0" smtClean="0"/>
              <a:t>B</a:t>
            </a:r>
            <a:r>
              <a:rPr lang="en-US" sz="2400" dirty="0" smtClean="0"/>
              <a:t>GGKMRR23]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Obf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 smtClean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Abort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∉</m:t>
                    </m:r>
                    <m:r>
                      <a:rPr lang="en-US" sz="2200" b="0" i="1" smtClean="0">
                        <a:latin typeface="Cambria Math" charset="0"/>
                      </a:rPr>
                      <m:t>𝑇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 smtClean="0"/>
                  <a:t> be the </a:t>
                </a:r>
                <a:r>
                  <a:rPr lang="en-US" sz="2200" dirty="0" err="1" smtClean="0"/>
                  <a:t>coset</a:t>
                </a:r>
                <a:r>
                  <a:rPr lang="en-US" sz="2200" dirty="0" smtClean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 smtClean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 smtClean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 smtClean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blipFill rotWithShape="0">
                <a:blip r:embed="rId7"/>
                <a:stretch>
                  <a:fillRect l="-1322" r="-481" b="-52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Without Oracles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Indistinguishability obfuscation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 smtClean="0"/>
                  <a:t>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879" t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Without Oracles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Indistinguishability obfuscation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with certified deletion</a:t>
                </a:r>
                <a:endParaRPr lang="en-US" sz="2400" dirty="0" smtClean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 smtClean="0"/>
                  <a:t>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and after deletion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r>
                  <a:rPr lang="en-US" sz="2400" dirty="0" smtClean="0"/>
                  <a:t>Satisfied by a slightly modified construction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Seems like a weak guarantee, but (</a:t>
                </a:r>
                <a:r>
                  <a:rPr lang="en-US" sz="2400" i="1" dirty="0"/>
                  <a:t>differing </a:t>
                </a:r>
                <a:r>
                  <a:rPr lang="en-US" sz="2400" i="1" dirty="0" smtClean="0"/>
                  <a:t>inputs</a:t>
                </a:r>
                <a:r>
                  <a:rPr lang="en-US" sz="2400" dirty="0" smtClean="0"/>
                  <a:t>) </a:t>
                </a:r>
                <a:r>
                  <a:rPr lang="en-US" sz="2400" dirty="0" err="1" smtClean="0"/>
                  <a:t>iO</a:t>
                </a:r>
                <a:r>
                  <a:rPr lang="en-US" sz="2400" dirty="0" smtClean="0"/>
                  <a:t> with CD are useful tools: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Two-message delegation with certified deletion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A generic compiler from encryption to encryption with </a:t>
                </a:r>
                <a:r>
                  <a:rPr lang="en-US" sz="2400" i="1" dirty="0" smtClean="0"/>
                  <a:t>revocable secret keys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blipFill rotWithShape="0">
                <a:blip r:embed="rId2"/>
                <a:stretch>
                  <a:fillRect l="-879" t="-1356" r="-385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59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Encryption with </a:t>
            </a:r>
            <a:r>
              <a:rPr lang="en-US" sz="3600" dirty="0" smtClean="0"/>
              <a:t>Revocable / </a:t>
            </a:r>
            <a:r>
              <a:rPr lang="en-US" sz="3600" dirty="0" err="1" smtClean="0"/>
              <a:t>Deletable</a:t>
            </a:r>
            <a:r>
              <a:rPr lang="en-US" sz="3600" dirty="0" smtClean="0"/>
              <a:t> </a:t>
            </a:r>
            <a:r>
              <a:rPr lang="en-US" sz="3600" dirty="0" smtClean="0"/>
              <a:t>Secret Keys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Gen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pk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vk</m:t>
                    </m:r>
                    <m:r>
                      <a:rPr lang="en-US" sz="2800" b="0" i="1" smtClean="0">
                        <a:latin typeface="Cambria Math" charset="0"/>
                      </a:rPr>
                      <m:t>,|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sz="2800" i="1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ct</m:t>
                    </m:r>
                  </m:oMath>
                </a14:m>
                <a:endParaRPr lang="en-US" sz="280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Dec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⟩,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2800" i="1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Del</m:t>
                    </m:r>
                    <m:r>
                      <a:rPr lang="en-US" sz="2800" b="0" i="1" smtClean="0">
                        <a:latin typeface="Cambria Math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⟩)→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cert</m:t>
                    </m:r>
                  </m:oMath>
                </a14:m>
                <a:endParaRPr lang="en-US" sz="2800" i="1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Ver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vk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cert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→⊤/⊥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Deletion security: </a:t>
                </a:r>
                <a:r>
                  <a:rPr lang="en-US" sz="2400" dirty="0" err="1" smtClean="0"/>
                  <a:t>ciphertexts</a:t>
                </a:r>
                <a:r>
                  <a:rPr lang="en-US" sz="2400" dirty="0" smtClean="0"/>
                  <a:t> generated after successful deletion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 smtClean="0"/>
                  <a:t> are semantically secure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691" t="-2985" r="-130" b="-9453"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Simple compiler: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sk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iOCD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Dec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,⋅))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[</a:t>
                </a:r>
                <a:r>
                  <a:rPr lang="en-US" sz="2400" b="1" dirty="0" smtClean="0"/>
                  <a:t>B</a:t>
                </a:r>
                <a:r>
                  <a:rPr lang="en-US" sz="2400" dirty="0" smtClean="0"/>
                  <a:t>GGMKRR23]</a:t>
                </a:r>
                <a:endParaRPr lang="en-US" sz="2400" i="1" dirty="0" smtClean="0"/>
              </a:p>
              <a:p>
                <a:endParaRPr lang="en-US" sz="2400" i="1" dirty="0"/>
              </a:p>
              <a:p>
                <a:r>
                  <a:rPr lang="en-US" sz="2400" dirty="0" smtClean="0"/>
                  <a:t>Gives </a:t>
                </a:r>
                <a:r>
                  <a:rPr lang="en-US" sz="2400" i="1" dirty="0" smtClean="0"/>
                  <a:t>publicly-verifiable revocation</a:t>
                </a:r>
                <a:r>
                  <a:rPr lang="en-US" sz="2400" dirty="0" smtClean="0"/>
                  <a:t> if </a:t>
                </a:r>
                <a:r>
                  <a:rPr lang="en-US" sz="2400" dirty="0" err="1" smtClean="0"/>
                  <a:t>iOCD</a:t>
                </a:r>
                <a:r>
                  <a:rPr lang="en-US" sz="2400" dirty="0" smtClean="0"/>
                  <a:t> is publicly verifiable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Privately-verifiable </a:t>
                </a:r>
                <a:r>
                  <a:rPr lang="en-US" sz="2400" dirty="0" smtClean="0"/>
                  <a:t>revocation from standard assumptions: </a:t>
                </a:r>
                <a:r>
                  <a:rPr lang="en-US" sz="2400" dirty="0"/>
                  <a:t>[</a:t>
                </a:r>
                <a:r>
                  <a:rPr lang="en-US" sz="2400" dirty="0" smtClean="0"/>
                  <a:t>Kitagawa, </a:t>
                </a:r>
                <a:r>
                  <a:rPr lang="en-US" sz="2400" dirty="0" err="1" smtClean="0"/>
                  <a:t>Nishimaki</a:t>
                </a:r>
                <a:r>
                  <a:rPr lang="en-US" sz="2400" dirty="0" smtClean="0"/>
                  <a:t> 22</a:t>
                </a:r>
                <a:r>
                  <a:rPr lang="en-US" sz="2400" dirty="0"/>
                  <a:t>], </a:t>
                </a:r>
                <a:r>
                  <a:rPr lang="en-US" sz="2400" dirty="0" smtClean="0"/>
                  <a:t>[Agarwal, Kitagawa, </a:t>
                </a:r>
                <a:r>
                  <a:rPr lang="en-US" sz="2400" dirty="0" err="1" smtClean="0"/>
                  <a:t>Nishimaki</a:t>
                </a:r>
                <a:r>
                  <a:rPr lang="en-US" sz="2400" dirty="0" smtClean="0"/>
                  <a:t>, Yamada, </a:t>
                </a:r>
                <a:r>
                  <a:rPr lang="en-US" sz="2400" dirty="0" err="1" smtClean="0"/>
                  <a:t>Yamakawa</a:t>
                </a:r>
                <a:r>
                  <a:rPr lang="en-US" sz="2400" dirty="0" smtClean="0"/>
                  <a:t> 23</a:t>
                </a:r>
                <a:r>
                  <a:rPr lang="en-US" sz="2400" dirty="0"/>
                  <a:t>], </a:t>
                </a:r>
                <a:r>
                  <a:rPr lang="en-US" sz="2400" dirty="0" smtClean="0"/>
                  <a:t>[</a:t>
                </a:r>
                <a:r>
                  <a:rPr lang="en-US" sz="2400" dirty="0" err="1" smtClean="0"/>
                  <a:t>Ananth</a:t>
                </a:r>
                <a:r>
                  <a:rPr lang="en-US" sz="2400" dirty="0" smtClean="0"/>
                  <a:t>, Poremba, </a:t>
                </a:r>
                <a:r>
                  <a:rPr lang="en-US" sz="2400" dirty="0" err="1" smtClean="0"/>
                  <a:t>Vaikuntanathan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23</a:t>
                </a:r>
                <a:r>
                  <a:rPr lang="en-US" sz="2400" dirty="0" smtClean="0"/>
                  <a:t>]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08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7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Related Notions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239239" y="551260"/>
            <a:ext cx="463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Hard for the adversary to produce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9384"/>
              </p:ext>
            </p:extLst>
          </p:nvPr>
        </p:nvGraphicFramePr>
        <p:xfrm>
          <a:off x="5857571" y="1371055"/>
          <a:ext cx="5392016" cy="382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6008"/>
                <a:gridCol w="2696008"/>
              </a:tblGrid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77816" y="5910353"/>
            <a:ext cx="162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“</a:t>
            </a:r>
            <a:r>
              <a:rPr lang="en-US" dirty="0" smtClean="0"/>
              <a:t>working</a:t>
            </a:r>
            <a:r>
              <a:rPr lang="en-US" smtClean="0"/>
              <a:t>” copy of </a:t>
            </a:r>
            <a:r>
              <a:rPr lang="en-US" dirty="0" smtClean="0"/>
              <a:t>a program</a:t>
            </a:r>
            <a:endParaRPr lang="en-US" dirty="0"/>
          </a:p>
        </p:txBody>
      </p:sp>
      <p:pic>
        <p:nvPicPr>
          <p:cNvPr id="1044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50" y="237979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0207329" y="253961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318691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10234482" y="334673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76" y="3154013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3948123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/>
        </p:nvSpPr>
        <p:spPr>
          <a:xfrm>
            <a:off x="10234482" y="410794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471091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10234482" y="487073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23" y="1614759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23" y="2392804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52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93" y="3154013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20" y="3948123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/>
          <p:cNvSpPr/>
          <p:nvPr/>
        </p:nvSpPr>
        <p:spPr>
          <a:xfrm>
            <a:off x="7479199" y="410794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93" y="391814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20" y="4712251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>
            <a:off x="7479199" y="4872070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96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ode Icon 4817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955" y="533392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99" y="589883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/>
          <p:cNvSpPr/>
          <p:nvPr/>
        </p:nvSpPr>
        <p:spPr>
          <a:xfrm>
            <a:off x="6313178" y="605865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0" descr="ertificate Icon 2835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242" y="584959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/>
          <p:cNvSpPr/>
          <p:nvPr/>
        </p:nvSpPr>
        <p:spPr>
          <a:xfrm>
            <a:off x="9253421" y="600941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748774" y="6099067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publicly verifiable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9782232" y="6043105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privately verifiable</a:t>
            </a:r>
            <a:endParaRPr lang="en-US" dirty="0"/>
          </a:p>
        </p:txBody>
      </p:sp>
      <p:pic>
        <p:nvPicPr>
          <p:cNvPr id="41" name="Picture 2" descr="ertificate Icon 59277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5" y="1944221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rtificate Icon 59277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42" y="2719938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rtificate Icon 59277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5" y="4269246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rtificate Icon 59277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95" y="5724417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3880295" y="5959008"/>
            <a:ext cx="20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mtClean="0"/>
              <a:t>ertificate </a:t>
            </a:r>
            <a:r>
              <a:rPr lang="en-US" dirty="0" smtClean="0"/>
              <a:t>derived </a:t>
            </a:r>
            <a:r>
              <a:rPr lang="en-US" smtClean="0"/>
              <a:t>from program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8772" y="1371055"/>
            <a:ext cx="174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</a:t>
            </a:r>
            <a:r>
              <a:rPr lang="en-US" dirty="0" smtClean="0"/>
              <a:t>Protection:</a:t>
            </a:r>
          </a:p>
          <a:p>
            <a:pPr algn="r"/>
            <a:r>
              <a:rPr lang="en-US" dirty="0" smtClean="0"/>
              <a:t>[</a:t>
            </a:r>
            <a:r>
              <a:rPr lang="en-US" dirty="0" smtClean="0"/>
              <a:t>Aaronson 09]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9887" y="2172140"/>
            <a:ext cx="4013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Publicly-Verifiable </a:t>
            </a:r>
            <a:r>
              <a:rPr lang="en-US" dirty="0"/>
              <a:t>D</a:t>
            </a:r>
            <a:r>
              <a:rPr lang="en-US" dirty="0" smtClean="0"/>
              <a:t>eletion / Revocation:</a:t>
            </a:r>
          </a:p>
          <a:p>
            <a:pPr algn="r"/>
            <a:r>
              <a:rPr lang="en-US" dirty="0"/>
              <a:t>[</a:t>
            </a:r>
            <a:r>
              <a:rPr lang="en-US" b="1" dirty="0"/>
              <a:t>B</a:t>
            </a:r>
            <a:r>
              <a:rPr lang="en-US" dirty="0"/>
              <a:t>GGKMRR23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711866" y="2934655"/>
            <a:ext cx="409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Privately-Verifiable </a:t>
            </a:r>
            <a:r>
              <a:rPr lang="en-US" dirty="0"/>
              <a:t>D</a:t>
            </a:r>
            <a:r>
              <a:rPr lang="en-US" dirty="0" smtClean="0"/>
              <a:t>eletion / Revocation:</a:t>
            </a:r>
          </a:p>
          <a:p>
            <a:pPr algn="r"/>
            <a:r>
              <a:rPr lang="en-US" dirty="0" smtClean="0"/>
              <a:t>[KN22], [</a:t>
            </a:r>
            <a:r>
              <a:rPr lang="en-US" dirty="0" smtClean="0"/>
              <a:t>AKNYY23</a:t>
            </a:r>
            <a:r>
              <a:rPr lang="en-US" dirty="0" smtClean="0"/>
              <a:t>], [APV23]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8164" y="3717592"/>
            <a:ext cx="5850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Detection / </a:t>
            </a:r>
            <a:r>
              <a:rPr lang="en-US" dirty="0" smtClean="0"/>
              <a:t>Infinite-Term </a:t>
            </a:r>
            <a:r>
              <a:rPr lang="en-US" dirty="0" smtClean="0"/>
              <a:t>Secure Software Leasing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pPr algn="r"/>
            <a:r>
              <a:rPr lang="en-US" dirty="0" smtClean="0"/>
              <a:t>[</a:t>
            </a:r>
            <a:r>
              <a:rPr lang="en-US" dirty="0" err="1" smtClean="0"/>
              <a:t>Ananth</a:t>
            </a:r>
            <a:r>
              <a:rPr lang="en-US" dirty="0" smtClean="0"/>
              <a:t>, La </a:t>
            </a:r>
            <a:r>
              <a:rPr lang="en-US" dirty="0" err="1" smtClean="0"/>
              <a:t>Placa</a:t>
            </a:r>
            <a:r>
              <a:rPr lang="en-US" dirty="0" smtClean="0"/>
              <a:t> 21</a:t>
            </a:r>
            <a:r>
              <a:rPr lang="en-US" dirty="0" smtClean="0"/>
              <a:t>], [</a:t>
            </a:r>
            <a:r>
              <a:rPr lang="en-US" dirty="0" smtClean="0"/>
              <a:t>Aaronson, Liu, Liu, </a:t>
            </a:r>
            <a:r>
              <a:rPr lang="en-US" dirty="0" err="1" smtClean="0"/>
              <a:t>Zhandry</a:t>
            </a:r>
            <a:r>
              <a:rPr lang="en-US" dirty="0" smtClean="0"/>
              <a:t>, Zhang 22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04990" y="4498722"/>
            <a:ext cx="364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Finite-Term </a:t>
            </a:r>
            <a:r>
              <a:rPr lang="en-US" dirty="0" smtClean="0"/>
              <a:t>Secure Software Leasing:</a:t>
            </a:r>
            <a:endParaRPr lang="en-US" dirty="0" smtClean="0"/>
          </a:p>
          <a:p>
            <a:pPr algn="r"/>
            <a:r>
              <a:rPr lang="en-US" dirty="0" smtClean="0"/>
              <a:t>[AL21]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31" grpId="0" animBg="1"/>
      <p:bldP spid="34" grpId="0" animBg="1"/>
      <p:bldP spid="40" grpId="0" animBg="1"/>
      <p:bldP spid="44" grpId="0" animBg="1"/>
      <p:bldP spid="5" grpId="0"/>
      <p:bldP spid="6" grpId="0"/>
      <p:bldP spid="60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Future Directions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when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 smtClean="0"/>
                  <a:t>Encoding </a:t>
                </a:r>
                <a:r>
                  <a:rPr lang="en-US" sz="2400" dirty="0"/>
                  <a:t>super-logarithmic bits per subspace </a:t>
                </a:r>
                <a:r>
                  <a:rPr lang="en-US" sz="2400" dirty="0" smtClean="0"/>
                  <a:t>state</a:t>
                </a:r>
                <a:endParaRPr lang="en-US" sz="2400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 smtClean="0"/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 smtClean="0"/>
                  <a:t> is </a:t>
                </a:r>
                <a:r>
                  <a:rPr lang="en-US" sz="2400" dirty="0" smtClean="0"/>
                  <a:t>a good </a:t>
                </a:r>
                <a:r>
                  <a:rPr lang="en-US" sz="2400" i="1" dirty="0" smtClean="0"/>
                  <a:t>seeded</a:t>
                </a:r>
                <a:r>
                  <a:rPr lang="en-US" sz="2400" dirty="0" smtClean="0"/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Robustness to noise (beyond one-time pad [BI20])</a:t>
                </a:r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Publicly-verifiable </a:t>
                </a:r>
                <a:r>
                  <a:rPr lang="en-US" sz="2400" dirty="0" smtClean="0"/>
                  <a:t>revocation/deletion without post-quantum </a:t>
                </a:r>
                <a:r>
                  <a:rPr lang="en-US" sz="2400" dirty="0" err="1" smtClean="0"/>
                  <a:t>iO</a:t>
                </a:r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More rigorous understanding of the </a:t>
                </a:r>
                <a:r>
                  <a:rPr lang="en-US" sz="2400" dirty="0" smtClean="0"/>
                  <a:t>relationship </a:t>
                </a:r>
                <a:r>
                  <a:rPr lang="en-US" sz="2400" dirty="0" smtClean="0"/>
                  <a:t>between </a:t>
                </a:r>
                <a:r>
                  <a:rPr lang="en-US" sz="2400" dirty="0" err="1" smtClean="0"/>
                  <a:t>unclonable</a:t>
                </a:r>
                <a:r>
                  <a:rPr lang="en-US" sz="2400" dirty="0" smtClean="0"/>
                  <a:t> primitives from previous </a:t>
                </a:r>
                <a:r>
                  <a:rPr lang="en-US" sz="2400" dirty="0" smtClean="0"/>
                  <a:t>slide ([</a:t>
                </a:r>
                <a:r>
                  <a:rPr lang="en-US" sz="2400" dirty="0" err="1" smtClean="0"/>
                  <a:t>Ananth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Kaleoglu</a:t>
                </a:r>
                <a:r>
                  <a:rPr lang="en-US" sz="2400" dirty="0" smtClean="0"/>
                  <a:t>, Liu 23])</a:t>
                </a:r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 rotWithShape="0">
                <a:blip r:embed="rId2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3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 smtClean="0"/>
              <a:t>Revisiting </a:t>
            </a:r>
            <a:r>
              <a:rPr lang="en-US" smtClean="0"/>
              <a:t>the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 smtClean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dirty="0" smtClean="0"/>
                  <a:t>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 rotWithShape="0">
                <a:blip r:embed="rId2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18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xmlns="" id="{A42B96AA-83A9-514E-908D-966D4D04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ED0B4DC2-AD15-7645-BEBE-76701844312A}"/>
              </a:ext>
            </a:extLst>
          </p:cNvPr>
          <p:cNvCxnSpPr/>
          <p:nvPr/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B90AB51D-5447-2740-A4AE-A0805B2A9DCE}"/>
                  </a:ext>
                </a:extLst>
              </p:cNvPr>
              <p:cNvSpPr/>
              <p:nvPr/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8F180755-0C34-F445-BF3C-206FED0449F5}"/>
              </a:ext>
            </a:extLst>
          </p:cNvPr>
          <p:cNvCxnSpPr/>
          <p:nvPr/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BE59D80D-DFFC-8547-89B3-2C7F5D871C0C}"/>
                  </a:ext>
                </a:extLst>
              </p:cNvPr>
              <p:cNvSpPr txBox="1"/>
              <p:nvPr/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xmlns="" id="{B5B584B6-CC25-CF42-89BD-2A88C0DF7BBD}"/>
              </a:ext>
            </a:extLst>
          </p:cNvPr>
          <p:cNvSpPr/>
          <p:nvPr/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45CE94-4A46-1648-9A5C-DC9D93906778}"/>
              </a:ext>
            </a:extLst>
          </p:cNvPr>
          <p:cNvSpPr txBox="1"/>
          <p:nvPr/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</a:t>
            </a:r>
            <a:r>
              <a:rPr lang="en-US" sz="2200" dirty="0" smtClean="0"/>
              <a:t>FHE evaluation</a:t>
            </a:r>
            <a:endParaRPr lang="en-US" sz="2200" dirty="0"/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xmlns="" id="{56620051-7546-4E4B-BAA1-35B89BBD9F8A}"/>
              </a:ext>
            </a:extLst>
          </p:cNvPr>
          <p:cNvSpPr/>
          <p:nvPr/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3D916A79-CADB-F24A-89ED-DB9F54CAD293}"/>
                  </a:ext>
                </a:extLst>
              </p:cNvPr>
              <p:cNvSpPr txBox="1"/>
              <p:nvPr/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</a:t>
                </a:r>
                <a:r>
                  <a:rPr lang="en-US" sz="2200" dirty="0" smtClean="0"/>
                  <a:t>coherently</a:t>
                </a:r>
                <a:r>
                  <a:rPr lang="en-US" sz="2200" i="1" dirty="0" smtClean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</a:t>
                </a:r>
                <a:r>
                  <a:rPr lang="en-US" sz="2200" dirty="0" err="1"/>
                  <a:t>uncompute</a:t>
                </a:r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 rotWithShape="0">
                <a:blip r:embed="rId6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8117588-675D-7947-AE44-2097887BA886}"/>
                  </a:ext>
                </a:extLst>
              </p:cNvPr>
              <p:cNvSpPr txBox="1"/>
              <p:nvPr/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1EE021A-4328-3A46-B87C-9E6D06EEE983}"/>
              </a:ext>
            </a:extLst>
          </p:cNvPr>
          <p:cNvCxnSpPr/>
          <p:nvPr/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xmlns="" id="{61768B0B-373B-0242-9CCB-3D582F56D5CE}"/>
              </a:ext>
            </a:extLst>
          </p:cNvPr>
          <p:cNvSpPr/>
          <p:nvPr/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5ACAEAE1-A121-3040-A3D8-4ED852CB3F17}"/>
                  </a:ext>
                </a:extLst>
              </p:cNvPr>
              <p:cNvSpPr txBox="1"/>
              <p:nvPr/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Uncompute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FHE evaluation, </a:t>
                </a:r>
                <a:r>
                  <a:rPr lang="en-US" sz="2200" dirty="0"/>
                  <a:t>and </a:t>
                </a:r>
                <a:r>
                  <a:rPr lang="en-US" sz="2200" dirty="0" smtClean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𝑠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 rotWithShape="0">
                <a:blip r:embed="rId8"/>
                <a:stretch>
                  <a:fillRect l="-2060" t="-6878" r="-3170" b="-16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BA25D76-196E-2248-9AE9-687E626CB5A5}"/>
              </a:ext>
            </a:extLst>
          </p:cNvPr>
          <p:cNvCxnSpPr/>
          <p:nvPr/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BECD2ECE-59CD-8D45-AF00-F3AA89476F37}"/>
              </a:ext>
            </a:extLst>
          </p:cNvPr>
          <p:cNvCxnSpPr/>
          <p:nvPr/>
        </p:nvCxnSpPr>
        <p:spPr>
          <a:xfrm>
            <a:off x="2354113" y="5212782"/>
            <a:ext cx="796672" cy="9725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0958D9-3195-AB4A-8B09-6071F660816F}"/>
              </a:ext>
            </a:extLst>
          </p:cNvPr>
          <p:cNvSpPr txBox="1"/>
          <p:nvPr/>
        </p:nvSpPr>
        <p:spPr>
          <a:xfrm>
            <a:off x="1858826" y="6271557"/>
            <a:ext cx="517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If Server is honest, this is a gentle measurement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 smtClean="0"/>
              <a:t>Delegation</a:t>
            </a:r>
            <a:endParaRPr lang="en-US" dirty="0"/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30785" y="5015871"/>
                <a:ext cx="717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85" y="5015871"/>
                <a:ext cx="717248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Template from [Poremba 23]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006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6" grpId="0"/>
      <p:bldP spid="17" grpId="0"/>
      <p:bldP spid="19" grpId="0" animBg="1"/>
      <p:bldP spid="20" grpId="0"/>
      <p:bldP spid="3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ile Folder Clipart Image: | Clipart Panda - Free Clipart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795733" y="268780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 smtClean="0"/>
              <a:t>Certified Deletion: Cloud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 smtClean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</a:t>
                </a:r>
                <a:r>
                  <a:rPr lang="en-US" sz="2400" dirty="0" smtClean="0"/>
                  <a:t>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 smtClean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be unbounded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82111" y="6100280"/>
                <a:ext cx="6575133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ExpCD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ExpCD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11" y="6100280"/>
                <a:ext cx="6575133" cy="509178"/>
              </a:xfrm>
              <a:prstGeom prst="rect">
                <a:avLst/>
              </a:prstGeom>
              <a:blipFill rotWithShape="0">
                <a:blip r:embed="rId4"/>
                <a:stretch>
                  <a:fillRect l="-1483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82111" y="6100280"/>
            <a:ext cx="6481824" cy="50917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ExpCD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2658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 rotWithShape="0">
                <a:blip r:embed="rId9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 rotWithShape="0">
                <a:blip r:embed="rId11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05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 animBg="1"/>
      <p:bldP spid="2" grpId="0" animBg="1"/>
      <p:bldP spid="3" grpId="0"/>
      <p:bldP spid="14" grpId="0"/>
      <p:bldP spid="4" grpId="0"/>
      <p:bldP spid="18" grpId="0"/>
      <p:bldP spid="22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 smtClean="0"/>
                  <a:t>Tension </a:t>
                </a:r>
                <a:r>
                  <a:rPr lang="en-US" sz="2000" dirty="0"/>
                  <a:t>#1: Want to show the output is </a:t>
                </a:r>
                <a:r>
                  <a:rPr lang="en-US" sz="2000" i="1" dirty="0"/>
                  <a:t>statistically independent</a:t>
                </a:r>
                <a:r>
                  <a:rPr lang="en-US" sz="2000" dirty="0"/>
                  <a:t> of the bit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 smtClean="0">
                    <a:ea typeface="Cambria Math" charset="0"/>
                    <a:cs typeface="Cambria Math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 smtClean="0"/>
                  <a:t>’s input is a </a:t>
                </a:r>
                <a:r>
                  <a:rPr lang="en-US" sz="2000" i="1" dirty="0" smtClean="0"/>
                  <a:t>statistically-binding commitment </a:t>
                </a:r>
                <a:r>
                  <a:rPr lang="en-US" sz="2000" dirty="0" smtClean="0"/>
                  <a:t>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 smtClean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 smtClean="0"/>
                  <a:t>Tension #2: Have </a:t>
                </a:r>
                <a:r>
                  <a:rPr lang="en-US" sz="2000" dirty="0"/>
                  <a:t>to invoke the </a:t>
                </a:r>
                <a:r>
                  <a:rPr lang="en-US" sz="2000" dirty="0" smtClean="0"/>
                  <a:t>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000" dirty="0"/>
                  <a:t> without  moving to a computationally-indistinguishable </a:t>
                </a:r>
                <a:r>
                  <a:rPr lang="en-US" sz="2000" dirty="0" smtClean="0"/>
                  <a:t>hybrid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blipFill rotWithShape="0">
                <a:blip r:embed="rId9"/>
                <a:stretch>
                  <a:fillRect l="-933" t="-1355" r="-311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02088" y="4896498"/>
                <a:ext cx="504587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smtClean="0"/>
                  <a:t>Approach: </a:t>
                </a:r>
                <a:r>
                  <a:rPr lang="en-US" sz="2200" dirty="0" smtClean="0"/>
                  <a:t>Define an efficiently-checkable predicate on the system which must hold by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88" y="4896498"/>
                <a:ext cx="5045874" cy="1107996"/>
              </a:xfrm>
              <a:prstGeom prst="rect">
                <a:avLst/>
              </a:prstGeom>
              <a:blipFill rotWithShape="0">
                <a:blip r:embed="rId10"/>
                <a:stretch>
                  <a:fillRect l="-121" t="-3846" r="-1087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6436237" y="4856397"/>
            <a:ext cx="5012193" cy="114809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28264" y="6129437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[Unruh 13]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 rotWithShape="0">
                <a:blip r:embed="rId15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 rotWithShape="0">
                <a:blip r:embed="rId17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7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20687" y="335793"/>
            <a:ext cx="1911913" cy="815493"/>
          </a:xfrm>
        </p:spPr>
        <p:txBody>
          <a:bodyPr/>
          <a:lstStyle/>
          <a:p>
            <a:r>
              <a:rPr lang="en-US" u="sng" dirty="0" smtClean="0"/>
              <a:t>Outline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Left Arrow 14"/>
          <p:cNvSpPr/>
          <p:nvPr/>
        </p:nvSpPr>
        <p:spPr>
          <a:xfrm>
            <a:off x="8181927" y="19685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3196686" y="19685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>
            <a:off x="8181927" y="28829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3196686" y="28829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8181927" y="37973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>
            <a:off x="3196686" y="37973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>
            <a:off x="8181927" y="47117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3196686" y="47117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blipFill rotWithShape="0">
                <a:blip r:embed="rId12"/>
                <a:stretch>
                  <a:fillRect l="-662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602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674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609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8674219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of basis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1309194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Change of basis</a:t>
            </a:r>
            <a:endParaRPr lang="en-US" sz="2000" dirty="0"/>
          </a:p>
        </p:txBody>
      </p:sp>
      <p:sp>
        <p:nvSpPr>
          <p:cNvPr id="30" name="Left-Right Arrow 29"/>
          <p:cNvSpPr/>
          <p:nvPr/>
        </p:nvSpPr>
        <p:spPr>
          <a:xfrm>
            <a:off x="5397500" y="5283200"/>
            <a:ext cx="927100" cy="1905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674219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Introduce projection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776644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Introduce projection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4248537" y="5732269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Clearly close in trace distance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118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 smtClean="0"/>
                  <a:t>  </a:t>
                </a:r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 rotWithShape="0">
                <a:blip r:embed="rId7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 rotWithShape="0">
                <a:blip r:embed="rId9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33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7577072" cy="3402998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63248" y="1261766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48" y="1261766"/>
                <a:ext cx="135338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1049" y="1213014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49" y="1213014"/>
                <a:ext cx="65915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90831" y="1213015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31" y="1213015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71173" y="1797789"/>
                <a:ext cx="26816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 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173" y="1797789"/>
                <a:ext cx="2681632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34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58807" y="2791669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9349" y="2230569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349" y="2230569"/>
                <a:ext cx="2426433" cy="477888"/>
              </a:xfrm>
              <a:prstGeom prst="rect">
                <a:avLst/>
              </a:prstGeom>
              <a:blipFill rotWithShape="0">
                <a:blip r:embed="rId7"/>
                <a:stretch>
                  <a:fillRect r="-50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2171507" y="3292330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28455" y="2805665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55" y="2805665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02186" y="3253962"/>
                <a:ext cx="39378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86" y="3253962"/>
                <a:ext cx="3937873" cy="1477328"/>
              </a:xfrm>
              <a:prstGeom prst="rect">
                <a:avLst/>
              </a:prstGeom>
              <a:blipFill rotWithShape="0">
                <a:blip r:embed="rId9"/>
                <a:stretch>
                  <a:fillRect l="-2477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9356" y="4892402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smtClean="0"/>
                  <a:t>Hybrid </a:t>
                </a:r>
                <a:r>
                  <a:rPr lang="en-US" sz="2400" dirty="0" smtClean="0"/>
                  <a:t>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6" y="4892402"/>
                <a:ext cx="7232852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26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0831" y="5515179"/>
                <a:ext cx="682751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1" y="5515179"/>
                <a:ext cx="6827510" cy="78380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48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7649626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25148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48" y="1261767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29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9" y="1213015"/>
                <a:ext cx="65915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52731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31" y="1213016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47128" y="1797790"/>
                <a:ext cx="4194659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28" y="1797790"/>
                <a:ext cx="4194659" cy="1295932"/>
              </a:xfrm>
              <a:prstGeom prst="rect">
                <a:avLst/>
              </a:prstGeom>
              <a:blipFill rotWithShape="0">
                <a:blip r:embed="rId6"/>
                <a:stretch>
                  <a:fillRect l="-2326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20707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33407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07" y="2606546"/>
                <a:ext cx="193854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2133407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90355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355" y="3199366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64086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86" y="3660363"/>
                <a:ext cx="4109587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237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17327" y="5410950"/>
                <a:ext cx="478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Hybrid </a:t>
                </a:r>
                <a:r>
                  <a:rPr lang="en-US" sz="2400" dirty="0"/>
                  <a:t>2: Purify the randomness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27" y="5410950"/>
                <a:ext cx="478643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91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32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7662326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blipFill rotWithShape="0">
                <a:blip r:embed="rId6"/>
                <a:stretch>
                  <a:fillRect l="-2326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33407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2146107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237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Intuition: In order for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 smtClean="0"/>
                  <a:t> to pass deletion, it must 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200" dirty="0" smtClean="0"/>
                  <a:t> in the </a:t>
                </a:r>
                <a:r>
                  <a:rPr lang="en-US" sz="2200" dirty="0" err="1" smtClean="0"/>
                  <a:t>Hadamard</a:t>
                </a:r>
                <a:r>
                  <a:rPr lang="en-US" sz="2200" dirty="0" smtClean="0"/>
                  <a:t> basis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blipFill rotWithShape="0">
                <a:blip r:embed="rId10"/>
                <a:stretch>
                  <a:fillRect l="-1890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18612" y="5511220"/>
                <a:ext cx="395418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200" dirty="0"/>
                  <a:t> will remain in uniform superposition over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co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unentangled</a:t>
                </a:r>
                <a:r>
                  <a:rPr lang="en-US" sz="2200" dirty="0"/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A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12" y="5511220"/>
                <a:ext cx="3954188" cy="1107996"/>
              </a:xfrm>
              <a:prstGeom prst="rect">
                <a:avLst/>
              </a:prstGeom>
              <a:blipFill rotWithShape="0">
                <a:blip r:embed="rId11"/>
                <a:stretch>
                  <a:fillRect l="-2003" t="-3846" r="-1695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5800241" y="5944568"/>
            <a:ext cx="723900" cy="241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285379" y="5511220"/>
            <a:ext cx="4020391" cy="1107996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1032" y="3848841"/>
                <a:ext cx="261014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Must use the fact that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 smtClean="0"/>
                  <a:t> is computationally bounded</a:t>
                </a:r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32" y="3848841"/>
                <a:ext cx="2610149" cy="1015663"/>
              </a:xfrm>
              <a:prstGeom prst="rect">
                <a:avLst/>
              </a:prstGeom>
              <a:blipFill rotWithShape="0">
                <a:blip r:embed="rId12"/>
                <a:stretch>
                  <a:fillRect t="-2994" r="-186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1988901" y="4822387"/>
            <a:ext cx="280986" cy="570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66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9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 rotWithShape="0">
                <a:blip r:embed="rId5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 rotWithShape="0">
                <a:blip r:embed="rId8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88016" y="5416323"/>
                <a:ext cx="50153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Write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400" dirty="0" smtClean="0"/>
                  <a:t> in the </a:t>
                </a:r>
                <a:r>
                  <a:rPr lang="en-US" sz="2400" dirty="0" err="1" smtClean="0"/>
                  <a:t>Hadamard</a:t>
                </a:r>
                <a:r>
                  <a:rPr lang="en-US" sz="2400" dirty="0" smtClean="0"/>
                  <a:t> basis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16" y="5416323"/>
                <a:ext cx="5015347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44" t="-10667" r="-85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57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 rotWithShape="0">
                <a:blip r:embed="rId5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 rotWithShape="0">
                <a:blip r:embed="rId8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9331985" y="2241796"/>
                <a:ext cx="2527353" cy="95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20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85" y="2241796"/>
                <a:ext cx="2527353" cy="9575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11504310" y="3098146"/>
            <a:ext cx="1" cy="58944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sees a superposition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with random phase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r>
                  <a:rPr lang="en-US" sz="2200" dirty="0"/>
                  <a:t>This mixed state is equivalent to a mixture over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blipFill rotWithShape="0">
                <a:blip r:embed="rId14"/>
                <a:stretch>
                  <a:fillRect l="-642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044709" y="2165327"/>
            <a:ext cx="3045691" cy="241250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7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  <p:bldP spid="41" grpId="0"/>
      <p:bldP spid="43" grpId="0"/>
      <p:bldP spid="5" grpId="0" animBg="1"/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0199" y="1134319"/>
            <a:ext cx="8430141" cy="4634898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2401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01" y="1261767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59984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984" y="1213016"/>
                <a:ext cx="75751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4382" y="1797790"/>
                <a:ext cx="4450836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⊥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82" y="1797790"/>
                <a:ext cx="4450836" cy="1243161"/>
              </a:xfrm>
              <a:prstGeom prst="rect">
                <a:avLst/>
              </a:prstGeom>
              <a:blipFill rotWithShape="0">
                <a:blip r:embed="rId5"/>
                <a:stretch>
                  <a:fillRect l="-2192" t="-39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27960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0660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60" y="2606546"/>
                <a:ext cx="1938544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97608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608" y="3199366"/>
                <a:ext cx="612386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1339" y="3660363"/>
                <a:ext cx="4349101" cy="2004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Apply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  <m:sup>
                        <m:r>
                          <a:rPr lang="sk-SK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†</m:t>
                        </m:r>
                      </m:sup>
                    </m:sSubSup>
                    <m:r>
                      <a:rPr lang="sk-SK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smtClean="0"/>
                  <a:t>and then </a:t>
                </a:r>
                <a:r>
                  <a:rPr lang="en-US" sz="2400" dirty="0"/>
                  <a:t>m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339" y="3660363"/>
                <a:ext cx="4349101" cy="2004267"/>
              </a:xfrm>
              <a:prstGeom prst="rect">
                <a:avLst/>
              </a:prstGeom>
              <a:blipFill rotWithShape="0">
                <a:blip r:embed="rId8"/>
                <a:stretch>
                  <a:fillRect l="-2244" t="-2432" r="-701" b="-6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2140660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331985" y="2249038"/>
                <a:ext cx="2527353" cy="95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85" y="2249038"/>
                <a:ext cx="2527353" cy="9575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11504310" y="3098146"/>
            <a:ext cx="1" cy="58944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38156" y="5997695"/>
                <a:ext cx="5899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Hyrid</a:t>
                </a:r>
                <a:r>
                  <a:rPr lang="en-US" sz="2400" dirty="0" smtClean="0"/>
                  <a:t> 3: Challenger applies change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U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400" i="1" u="sng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56" y="5997695"/>
                <a:ext cx="5899628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165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044709" y="2165327"/>
            <a:ext cx="3045691" cy="241250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51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45707" y="4935315"/>
            <a:ext cx="1184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</a:t>
            </a:r>
            <a:r>
              <a:rPr lang="en-US" sz="2400" dirty="0" smtClean="0"/>
              <a:t>Malicious server </a:t>
            </a:r>
            <a:r>
              <a:rPr lang="en-US" sz="2400" dirty="0"/>
              <a:t>cannot recover D from the encoding in </a:t>
            </a:r>
            <a:r>
              <a:rPr lang="en-US" sz="2400" dirty="0" smtClean="0"/>
              <a:t>polynomial time</a:t>
            </a:r>
            <a:endParaRPr lang="en-US" sz="2400" dirty="0"/>
          </a:p>
        </p:txBody>
      </p:sp>
      <p:pic>
        <p:nvPicPr>
          <p:cNvPr id="23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 smtClean="0"/>
              <a:t>Certified Deletion: Cloud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0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82219" y="1080580"/>
            <a:ext cx="8013700" cy="526897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37980" y="1208028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980" y="1208028"/>
                <a:ext cx="136050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23181" y="1159276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181" y="1159276"/>
                <a:ext cx="65915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65563" y="1159277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563" y="1159277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59961" y="1744051"/>
                <a:ext cx="4450836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⊥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961" y="1744051"/>
                <a:ext cx="4450836" cy="1243161"/>
              </a:xfrm>
              <a:prstGeom prst="rect">
                <a:avLst/>
              </a:prstGeom>
              <a:blipFill rotWithShape="0">
                <a:blip r:embed="rId6"/>
                <a:stretch>
                  <a:fillRect l="-2055" t="-39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1733539" y="3131631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46239" y="2552807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39" y="2552807"/>
                <a:ext cx="193854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03187" y="3145627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87" y="3145627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676918" y="3606624"/>
                <a:ext cx="4754691" cy="2742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Attempt to project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|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𝑧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if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fails</a:t>
                </a:r>
                <a:endParaRPr lang="en-US" sz="2400" dirty="0" smtClean="0"/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Apply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  <m:sup>
                        <m:r>
                          <a:rPr lang="sk-SK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†</m:t>
                        </m:r>
                      </m:sup>
                    </m:sSubSup>
                    <m:r>
                      <a:rPr lang="sk-SK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and then </a:t>
                </a:r>
                <a:r>
                  <a:rPr lang="en-US" sz="2400" dirty="0">
                    <a:solidFill>
                      <a:schemeClr val="tx1"/>
                    </a:solidFill>
                  </a:rPr>
                  <a:t>m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r>
                  <a:rPr lang="en-US" sz="2400" dirty="0" smtClean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918" y="3606624"/>
                <a:ext cx="4754691" cy="2742930"/>
              </a:xfrm>
              <a:prstGeom prst="rect">
                <a:avLst/>
              </a:prstGeom>
              <a:blipFill rotWithShape="0">
                <a:blip r:embed="rId9"/>
                <a:stretch>
                  <a:fillRect l="-1923" t="-1778" b="-4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1746239" y="3632292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95393" y="6387654"/>
                <a:ext cx="5610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Hybrid 4: Introduce projection on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X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93" y="6387654"/>
                <a:ext cx="5610190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63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17104" y="22549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S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104" y="2254917"/>
                <a:ext cx="3296645" cy="9575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521700" y="4195441"/>
                <a:ext cx="3533660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0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negl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700" y="4195441"/>
                <a:ext cx="3533660" cy="439736"/>
              </a:xfrm>
              <a:prstGeom prst="rect">
                <a:avLst/>
              </a:prstGeom>
              <a:blipFill rotWithShape="0">
                <a:blip r:embed="rId1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>
            <a:off x="10265426" y="3565402"/>
            <a:ext cx="215900" cy="4321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/>
          <p:cNvSpPr/>
          <p:nvPr/>
        </p:nvSpPr>
        <p:spPr>
          <a:xfrm>
            <a:off x="8586010" y="2254917"/>
            <a:ext cx="3540629" cy="249449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20687" y="335793"/>
            <a:ext cx="1911913" cy="815493"/>
          </a:xfrm>
        </p:spPr>
        <p:txBody>
          <a:bodyPr/>
          <a:lstStyle/>
          <a:p>
            <a:r>
              <a:rPr lang="en-US" u="sng" dirty="0" smtClean="0"/>
              <a:t>Outline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Left Arrow 14"/>
          <p:cNvSpPr/>
          <p:nvPr/>
        </p:nvSpPr>
        <p:spPr>
          <a:xfrm>
            <a:off x="8181927" y="19685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3196686" y="19685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>
            <a:off x="8181927" y="28829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3196686" y="28829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8181927" y="37973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>
            <a:off x="3196686" y="37973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>
            <a:off x="8181927" y="47117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3196686" y="47117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blipFill rotWithShape="0">
                <a:blip r:embed="rId12"/>
                <a:stretch>
                  <a:fillRect l="-662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602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674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609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8674219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of basis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1309194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Change of basis</a:t>
            </a:r>
            <a:endParaRPr lang="en-US" sz="2000" dirty="0"/>
          </a:p>
        </p:txBody>
      </p:sp>
      <p:sp>
        <p:nvSpPr>
          <p:cNvPr id="30" name="Left-Right Arrow 29"/>
          <p:cNvSpPr/>
          <p:nvPr/>
        </p:nvSpPr>
        <p:spPr>
          <a:xfrm>
            <a:off x="5397500" y="5283200"/>
            <a:ext cx="927100" cy="1905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674219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Introduce projection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776644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Introduce projection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4248537" y="5732269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Clearly close in trace distance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4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Suffices to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 has negligible probability of winning the following game: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Com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i="1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wins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To complete the proof, show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blipFill rotWithShape="0">
                <a:blip r:embed="rId4"/>
                <a:stretch>
                  <a:fillRect l="-897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0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Suffices to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 has negligible probability of winning the following game: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Com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i="1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wins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To complete the proof, show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blipFill rotWithShape="0">
                <a:blip r:embed="rId4"/>
                <a:stretch>
                  <a:fillRect l="-897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8300" y="5445032"/>
                <a:ext cx="38650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Com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5445032"/>
                <a:ext cx="386509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3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4038611" y="4711700"/>
            <a:ext cx="711189" cy="73333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70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 smtClean="0"/>
              <a:t>Example Proof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Simplified version of proof from [</a:t>
            </a:r>
            <a:r>
              <a:rPr lang="en-US" sz="2000" b="1" dirty="0" smtClean="0"/>
              <a:t>B</a:t>
            </a:r>
            <a:r>
              <a:rPr lang="en-US" sz="2000" dirty="0" smtClean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Suffices to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 smtClean="0"/>
                  <a:t> has negligible probability of winning the following game: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sz="2400" b="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Com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i="1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wins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To complete the proof, show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blipFill rotWithShape="0">
                <a:blip r:embed="rId4"/>
                <a:stretch>
                  <a:fillRect l="-897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52811" y="5675864"/>
                <a:ext cx="4957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Negligible due to the randomness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5675864"/>
                <a:ext cx="495712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8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21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 smtClean="0"/>
              <a:t>Revisiting </a:t>
            </a:r>
            <a:r>
              <a:rPr lang="en-US" smtClean="0"/>
              <a:t>the Applications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 smtClean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P</a:t>
                </a:r>
                <a:r>
                  <a:rPr lang="en-US" sz="2400" dirty="0" smtClean="0"/>
                  <a:t>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 rotWithShape="0">
                <a:blip r:embed="rId2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33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xmlns="" id="{A42B96AA-83A9-514E-908D-966D4D04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ED0B4DC2-AD15-7645-BEBE-76701844312A}"/>
              </a:ext>
            </a:extLst>
          </p:cNvPr>
          <p:cNvCxnSpPr/>
          <p:nvPr/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B90AB51D-5447-2740-A4AE-A0805B2A9DCE}"/>
                  </a:ext>
                </a:extLst>
              </p:cNvPr>
              <p:cNvSpPr/>
              <p:nvPr/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8F180755-0C34-F445-BF3C-206FED0449F5}"/>
              </a:ext>
            </a:extLst>
          </p:cNvPr>
          <p:cNvCxnSpPr/>
          <p:nvPr/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BE59D80D-DFFC-8547-89B3-2C7F5D871C0C}"/>
                  </a:ext>
                </a:extLst>
              </p:cNvPr>
              <p:cNvSpPr txBox="1"/>
              <p:nvPr/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xmlns="" id="{B5B584B6-CC25-CF42-89BD-2A88C0DF7BBD}"/>
              </a:ext>
            </a:extLst>
          </p:cNvPr>
          <p:cNvSpPr/>
          <p:nvPr/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45CE94-4A46-1648-9A5C-DC9D93906778}"/>
              </a:ext>
            </a:extLst>
          </p:cNvPr>
          <p:cNvSpPr txBox="1"/>
          <p:nvPr/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</a:t>
            </a:r>
            <a:r>
              <a:rPr lang="en-US" sz="2200" dirty="0" smtClean="0"/>
              <a:t>FHE evaluation</a:t>
            </a:r>
            <a:endParaRPr lang="en-US" sz="2200" dirty="0"/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xmlns="" id="{56620051-7546-4E4B-BAA1-35B89BBD9F8A}"/>
              </a:ext>
            </a:extLst>
          </p:cNvPr>
          <p:cNvSpPr/>
          <p:nvPr/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3D916A79-CADB-F24A-89ED-DB9F54CAD293}"/>
                  </a:ext>
                </a:extLst>
              </p:cNvPr>
              <p:cNvSpPr txBox="1"/>
              <p:nvPr/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</a:t>
                </a:r>
                <a:r>
                  <a:rPr lang="en-US" sz="2200" dirty="0" smtClean="0"/>
                  <a:t>coherently</a:t>
                </a:r>
                <a:r>
                  <a:rPr lang="en-US" sz="2200" i="1" dirty="0" smtClean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</a:t>
                </a:r>
                <a:r>
                  <a:rPr lang="en-US" sz="2200" dirty="0" smtClean="0"/>
                  <a:t>rewind</a:t>
                </a:r>
                <a:endParaRPr lang="en-US" sz="2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 rotWithShape="0">
                <a:blip r:embed="rId6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8117588-675D-7947-AE44-2097887BA886}"/>
                  </a:ext>
                </a:extLst>
              </p:cNvPr>
              <p:cNvSpPr txBox="1"/>
              <p:nvPr/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1EE021A-4328-3A46-B87C-9E6D06EEE983}"/>
              </a:ext>
            </a:extLst>
          </p:cNvPr>
          <p:cNvCxnSpPr/>
          <p:nvPr/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xmlns="" id="{61768B0B-373B-0242-9CCB-3D582F56D5CE}"/>
              </a:ext>
            </a:extLst>
          </p:cNvPr>
          <p:cNvSpPr/>
          <p:nvPr/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5ACAEAE1-A121-3040-A3D8-4ED852CB3F17}"/>
                  </a:ext>
                </a:extLst>
              </p:cNvPr>
              <p:cNvSpPr txBox="1"/>
              <p:nvPr/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Uncompute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FHE evaluation, </a:t>
                </a:r>
                <a:r>
                  <a:rPr lang="en-US" sz="2200" dirty="0"/>
                  <a:t>and </a:t>
                </a:r>
                <a:r>
                  <a:rPr lang="en-US" sz="2200" dirty="0" smtClean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 rotWithShape="0">
                <a:blip r:embed="rId8"/>
                <a:stretch>
                  <a:fillRect l="-2060" t="-6878" r="-3170" b="-16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BA25D76-196E-2248-9AE9-687E626CB5A5}"/>
              </a:ext>
            </a:extLst>
          </p:cNvPr>
          <p:cNvCxnSpPr/>
          <p:nvPr/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BECD2ECE-59CD-8D45-AF00-F3AA89476F37}"/>
              </a:ext>
            </a:extLst>
          </p:cNvPr>
          <p:cNvCxnSpPr/>
          <p:nvPr/>
        </p:nvCxnSpPr>
        <p:spPr>
          <a:xfrm>
            <a:off x="2354113" y="5212782"/>
            <a:ext cx="796672" cy="9725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0958D9-3195-AB4A-8B09-6071F660816F}"/>
              </a:ext>
            </a:extLst>
          </p:cNvPr>
          <p:cNvSpPr txBox="1"/>
          <p:nvPr/>
        </p:nvSpPr>
        <p:spPr>
          <a:xfrm>
            <a:off x="1858826" y="6271557"/>
            <a:ext cx="5296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If Server is honest, this </a:t>
            </a:r>
            <a:r>
              <a:rPr lang="en-US" sz="2000" dirty="0" smtClean="0">
                <a:solidFill>
                  <a:schemeClr val="accent2"/>
                </a:solidFill>
              </a:rPr>
              <a:t>does not disturb the state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 smtClean="0"/>
              <a:t>Delegation</a:t>
            </a:r>
            <a:endParaRPr lang="en-US" dirty="0"/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Template from [Poremba 23]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972897" y="998558"/>
            <a:ext cx="47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against malicious servers: [</a:t>
            </a:r>
            <a:r>
              <a:rPr lang="en-US" b="1" dirty="0" smtClean="0"/>
              <a:t>B</a:t>
            </a:r>
            <a:r>
              <a:rPr lang="en-US" dirty="0" smtClean="0"/>
              <a:t>GGKMRR23]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63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/>
      <p:bldP spid="14" grpId="0" animBg="1"/>
      <p:bldP spid="16" grpId="0"/>
      <p:bldP spid="17" grpId="0"/>
      <p:bldP spid="19" grpId="0" animBg="1"/>
      <p:bldP spid="20" grpId="0"/>
      <p:bldP spid="30" grpId="0"/>
      <p:bldP spid="2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3970828" y="2968952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ager Icon 27420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Prover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Verifier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2" descr="ertificate Icon 59277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75" y="3214832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Certified Deletion: Zero-Knowledge Proofs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3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3970828" y="2968952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ager Icon 27420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Prover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Verifier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2" descr="ertificate Icon 59277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75" y="3214832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rtificate Icon 59277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62" y="5304845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847" y="5120121"/>
                <a:ext cx="94373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Certified everlasting zero-knowledge: Verifier has statistically no information about the witness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sz="2400" dirty="0" smtClean="0"/>
                  <a:t> after producing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7" y="5120121"/>
                <a:ext cx="9437323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90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Certified Deletion: Zero-Knowledge Proofs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417079" y="74149"/>
            <a:ext cx="2573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Hiroka</a:t>
            </a:r>
            <a:r>
              <a:rPr lang="en-US" dirty="0" smtClean="0"/>
              <a:t>, </a:t>
            </a:r>
            <a:r>
              <a:rPr lang="en-US" dirty="0" err="1" smtClean="0"/>
              <a:t>Morimae</a:t>
            </a:r>
            <a:r>
              <a:rPr lang="en-US" dirty="0" smtClean="0"/>
              <a:t>, </a:t>
            </a:r>
            <a:r>
              <a:rPr lang="en-US" dirty="0" err="1" smtClean="0"/>
              <a:t>Nishimaki</a:t>
            </a:r>
            <a:r>
              <a:rPr lang="en-US" dirty="0" smtClean="0"/>
              <a:t>, </a:t>
            </a:r>
            <a:r>
              <a:rPr lang="en-US" dirty="0" err="1" smtClean="0"/>
              <a:t>Yamakawa</a:t>
            </a:r>
            <a:r>
              <a:rPr lang="en-US" dirty="0" smtClean="0"/>
              <a:t> 22]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0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45707" y="4935315"/>
            <a:ext cx="1184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</a:t>
            </a:r>
            <a:r>
              <a:rPr lang="en-US" sz="2400" dirty="0" smtClean="0"/>
              <a:t>Malicious server </a:t>
            </a:r>
            <a:r>
              <a:rPr lang="en-US" sz="2400" dirty="0"/>
              <a:t>cannot recover D from the encoding in </a:t>
            </a:r>
            <a:r>
              <a:rPr lang="en-US" sz="2400" dirty="0" smtClean="0"/>
              <a:t>polynomial time</a:t>
            </a:r>
            <a:endParaRPr lang="en-US" sz="2400" dirty="0"/>
          </a:p>
        </p:txBody>
      </p:sp>
      <p:pic>
        <p:nvPicPr>
          <p:cNvPr id="2050" name="Picture 2" descr="ertificate Icon 592778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75191" y="125251"/>
            <a:ext cx="7850763" cy="1034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Certified Deletion: Cloud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 smtClean="0"/>
              <a:t>Certified Deletion: Cloud Storage</a:t>
            </a:r>
            <a:endParaRPr lang="en-US" dirty="0"/>
          </a:p>
        </p:txBody>
      </p:sp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45707" y="4935315"/>
            <a:ext cx="1184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</a:t>
            </a:r>
            <a:r>
              <a:rPr lang="en-US" sz="2400" dirty="0" smtClean="0"/>
              <a:t>Malicious server </a:t>
            </a:r>
            <a:r>
              <a:rPr lang="en-US" sz="2400" dirty="0"/>
              <a:t>cannot recover D from the encoding in </a:t>
            </a:r>
            <a:r>
              <a:rPr lang="en-US" sz="2400" dirty="0" smtClean="0"/>
              <a:t>polynomial time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Goal #1: </a:t>
            </a:r>
            <a:r>
              <a:rPr lang="en-US" sz="2400" dirty="0"/>
              <a:t>After deletion, the server won’t be able to recover D even </a:t>
            </a:r>
            <a:r>
              <a:rPr lang="en-US" sz="2400" dirty="0" smtClean="0"/>
              <a:t>given      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Goal #2: After deletion, the server won’t be able to recover </a:t>
            </a:r>
            <a:r>
              <a:rPr lang="en-US" sz="2400" dirty="0"/>
              <a:t>D even given </a:t>
            </a:r>
            <a:r>
              <a:rPr lang="en-US" sz="2400" dirty="0" smtClean="0"/>
              <a:t>unbounded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Requirements: encryption + </a:t>
            </a:r>
            <a:r>
              <a:rPr lang="en-US" sz="2400" dirty="0" err="1" smtClean="0"/>
              <a:t>unclonability</a:t>
            </a:r>
            <a:endParaRPr lang="en-US" sz="24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4817" y="5365571"/>
            <a:ext cx="407527" cy="372980"/>
          </a:xfrm>
          <a:prstGeom prst="rect">
            <a:avLst/>
          </a:prstGeom>
        </p:spPr>
      </p:pic>
      <p:pic>
        <p:nvPicPr>
          <p:cNvPr id="2050" name="Picture 2" descr="ertificate Icon 592778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54271" y="82438"/>
            <a:ext cx="4412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[Broadbent, Islam 20]</a:t>
            </a:r>
          </a:p>
          <a:p>
            <a:pPr algn="r"/>
            <a:r>
              <a:rPr lang="en-US" dirty="0" smtClean="0"/>
              <a:t>[</a:t>
            </a:r>
            <a:r>
              <a:rPr lang="en-US" dirty="0" err="1" smtClean="0"/>
              <a:t>Hiroka</a:t>
            </a:r>
            <a:r>
              <a:rPr lang="en-US" dirty="0" smtClean="0"/>
              <a:t>, </a:t>
            </a:r>
            <a:r>
              <a:rPr lang="en-US" dirty="0" err="1" smtClean="0"/>
              <a:t>Morimae</a:t>
            </a:r>
            <a:r>
              <a:rPr lang="en-US" dirty="0" smtClean="0"/>
              <a:t>, </a:t>
            </a:r>
            <a:r>
              <a:rPr lang="en-US" dirty="0" err="1" smtClean="0"/>
              <a:t>Nishimaki</a:t>
            </a:r>
            <a:r>
              <a:rPr lang="en-US" dirty="0" smtClean="0"/>
              <a:t>, </a:t>
            </a:r>
            <a:r>
              <a:rPr lang="en-US" dirty="0" err="1" smtClean="0"/>
              <a:t>Yamakawa</a:t>
            </a:r>
            <a:r>
              <a:rPr lang="en-US" dirty="0" smtClean="0"/>
              <a:t> 21]</a:t>
            </a:r>
          </a:p>
          <a:p>
            <a:pPr algn="r"/>
            <a:endParaRPr lang="en-US" dirty="0" smtClean="0"/>
          </a:p>
          <a:p>
            <a:pPr algn="r"/>
            <a:r>
              <a:rPr lang="en-US" dirty="0" smtClean="0"/>
              <a:t>Classically: [Garg, </a:t>
            </a:r>
            <a:r>
              <a:rPr lang="en-US" dirty="0" err="1" smtClean="0"/>
              <a:t>Goldwasser</a:t>
            </a:r>
            <a:r>
              <a:rPr lang="en-US" dirty="0" smtClean="0"/>
              <a:t>, </a:t>
            </a:r>
            <a:r>
              <a:rPr lang="en-US" dirty="0" err="1" smtClean="0"/>
              <a:t>Vasudevan</a:t>
            </a:r>
            <a:r>
              <a:rPr lang="en-US" dirty="0" smtClean="0"/>
              <a:t> 20]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0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 smtClean="0"/>
              <a:t>Certified Deletion: Delegation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970828" y="3727049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0465" r="-120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ertificate Icon 592778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34" y="3024461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 smtClean="0"/>
              <a:t>Certified Deletion: Delegation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16395</TotalTime>
  <Words>5736</Words>
  <Application>Microsoft Macintosh PowerPoint</Application>
  <PresentationFormat>Widescreen</PresentationFormat>
  <Paragraphs>722</Paragraphs>
  <Slides>58</Slides>
  <Notes>22</Notes>
  <HiddenSlides>21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Braggadocio</vt:lpstr>
      <vt:lpstr>Calibri</vt:lpstr>
      <vt:lpstr>Calibri Light</vt:lpstr>
      <vt:lpstr>Cambria Math</vt:lpstr>
      <vt:lpstr>Mangal</vt:lpstr>
      <vt:lpstr>Arial</vt:lpstr>
      <vt:lpstr>Office Theme</vt:lpstr>
      <vt:lpstr>Tutorial Talk: Certified Deletion</vt:lpstr>
      <vt:lpstr>Outline</vt:lpstr>
      <vt:lpstr>Outline</vt:lpstr>
      <vt:lpstr>Certified Deletion: Cloud Storage</vt:lpstr>
      <vt:lpstr>Certified Deletion: Cloud Storage</vt:lpstr>
      <vt:lpstr>PowerPoint Presentation</vt:lpstr>
      <vt:lpstr>Certified Deletion: Cloud Storage</vt:lpstr>
      <vt:lpstr>Certified Deletion: Delegation</vt:lpstr>
      <vt:lpstr>Certified Deletion: Delegation</vt:lpstr>
      <vt:lpstr>Certified Deletion: Delegation</vt:lpstr>
      <vt:lpstr>Certified Deletion: Timed-Release Encryption</vt:lpstr>
      <vt:lpstr>Certified Deletion: Timed-Release Encryption</vt:lpstr>
      <vt:lpstr>Certified Deletion: Timed-Release Encryption</vt:lpstr>
      <vt:lpstr>Outline</vt:lpstr>
      <vt:lpstr>Approach</vt:lpstr>
      <vt:lpstr>General Recipe</vt:lpstr>
      <vt:lpstr>PowerPoint Presentation</vt:lpstr>
      <vt:lpstr>Instantiatiating the distribution over S</vt:lpstr>
      <vt:lpstr>Outline</vt:lpstr>
      <vt:lpstr>Security Game</vt:lpstr>
      <vt:lpstr>PowerPoint Presentation</vt:lpstr>
      <vt:lpstr>PowerPoint Presentation</vt:lpstr>
      <vt:lpstr>Example Proof</vt:lpstr>
      <vt:lpstr>Example Proof</vt:lpstr>
      <vt:lpstr>Outline</vt:lpstr>
      <vt:lpstr>Plan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Without Oracles…</vt:lpstr>
      <vt:lpstr>Without Oracles…</vt:lpstr>
      <vt:lpstr>Encryption with Revocable / Deletable Secret Keys</vt:lpstr>
      <vt:lpstr>Related Notions</vt:lpstr>
      <vt:lpstr>Future Directions</vt:lpstr>
      <vt:lpstr>Revisiting the Applications</vt:lpstr>
      <vt:lpstr>Delegation</vt:lpstr>
      <vt:lpstr>Example Proof</vt:lpstr>
      <vt:lpstr>Example Proof</vt:lpstr>
      <vt:lpstr>Outline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Outline</vt:lpstr>
      <vt:lpstr>Example Proof</vt:lpstr>
      <vt:lpstr>Example Proof</vt:lpstr>
      <vt:lpstr>Example Proof</vt:lpstr>
      <vt:lpstr>Revisiting the Applications</vt:lpstr>
      <vt:lpstr>Delegation</vt:lpstr>
      <vt:lpstr>Certified Deletion: Zero-Knowledge Proofs</vt:lpstr>
      <vt:lpstr>Certified Deletion: Zero-Knowledge Proofs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Talk: Certified Deletion</dc:title>
  <dc:creator>Microsoft Office User</dc:creator>
  <cp:lastModifiedBy>Microsoft Office User</cp:lastModifiedBy>
  <cp:revision>361</cp:revision>
  <dcterms:created xsi:type="dcterms:W3CDTF">2023-07-26T20:09:35Z</dcterms:created>
  <dcterms:modified xsi:type="dcterms:W3CDTF">2023-08-16T03:22:37Z</dcterms:modified>
</cp:coreProperties>
</file>